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814" r:id="rId2"/>
    <p:sldMasterId id="2147483850" r:id="rId3"/>
    <p:sldMasterId id="2147483868" r:id="rId4"/>
    <p:sldMasterId id="2147483886" r:id="rId5"/>
    <p:sldMasterId id="2147483904" r:id="rId6"/>
  </p:sldMasterIdLst>
  <p:notesMasterIdLst>
    <p:notesMasterId r:id="rId52"/>
  </p:notesMasterIdLst>
  <p:sldIdLst>
    <p:sldId id="266" r:id="rId7"/>
    <p:sldId id="272" r:id="rId8"/>
    <p:sldId id="293" r:id="rId9"/>
    <p:sldId id="275" r:id="rId10"/>
    <p:sldId id="273" r:id="rId11"/>
    <p:sldId id="268" r:id="rId12"/>
    <p:sldId id="278" r:id="rId13"/>
    <p:sldId id="301" r:id="rId14"/>
    <p:sldId id="302" r:id="rId15"/>
    <p:sldId id="274" r:id="rId16"/>
    <p:sldId id="288" r:id="rId17"/>
    <p:sldId id="300" r:id="rId18"/>
    <p:sldId id="320" r:id="rId19"/>
    <p:sldId id="319" r:id="rId20"/>
    <p:sldId id="321" r:id="rId21"/>
    <p:sldId id="322" r:id="rId22"/>
    <p:sldId id="323" r:id="rId23"/>
    <p:sldId id="317" r:id="rId24"/>
    <p:sldId id="318" r:id="rId25"/>
    <p:sldId id="315" r:id="rId26"/>
    <p:sldId id="271" r:id="rId27"/>
    <p:sldId id="286" r:id="rId28"/>
    <p:sldId id="284" r:id="rId29"/>
    <p:sldId id="295" r:id="rId30"/>
    <p:sldId id="296" r:id="rId31"/>
    <p:sldId id="287" r:id="rId32"/>
    <p:sldId id="313" r:id="rId33"/>
    <p:sldId id="297" r:id="rId34"/>
    <p:sldId id="282" r:id="rId35"/>
    <p:sldId id="298" r:id="rId36"/>
    <p:sldId id="299" r:id="rId37"/>
    <p:sldId id="311" r:id="rId38"/>
    <p:sldId id="309" r:id="rId39"/>
    <p:sldId id="312" r:id="rId40"/>
    <p:sldId id="304" r:id="rId41"/>
    <p:sldId id="305" r:id="rId42"/>
    <p:sldId id="306" r:id="rId43"/>
    <p:sldId id="285" r:id="rId44"/>
    <p:sldId id="303" r:id="rId45"/>
    <p:sldId id="276" r:id="rId46"/>
    <p:sldId id="280" r:id="rId47"/>
    <p:sldId id="281" r:id="rId48"/>
    <p:sldId id="279" r:id="rId49"/>
    <p:sldId id="290" r:id="rId50"/>
    <p:sldId id="324" r:id="rId5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şlıksız Bölüm" id="{642EACEE-D630-4634-A23E-D0FFF3F5C03B}">
          <p14:sldIdLst>
            <p14:sldId id="266"/>
            <p14:sldId id="272"/>
            <p14:sldId id="293"/>
            <p14:sldId id="275"/>
            <p14:sldId id="273"/>
            <p14:sldId id="268"/>
            <p14:sldId id="278"/>
            <p14:sldId id="301"/>
            <p14:sldId id="302"/>
            <p14:sldId id="274"/>
            <p14:sldId id="288"/>
            <p14:sldId id="300"/>
            <p14:sldId id="320"/>
            <p14:sldId id="319"/>
            <p14:sldId id="321"/>
            <p14:sldId id="322"/>
            <p14:sldId id="323"/>
            <p14:sldId id="317"/>
            <p14:sldId id="318"/>
            <p14:sldId id="315"/>
            <p14:sldId id="271"/>
            <p14:sldId id="286"/>
            <p14:sldId id="284"/>
            <p14:sldId id="295"/>
            <p14:sldId id="296"/>
            <p14:sldId id="287"/>
            <p14:sldId id="313"/>
            <p14:sldId id="297"/>
            <p14:sldId id="282"/>
            <p14:sldId id="298"/>
            <p14:sldId id="299"/>
            <p14:sldId id="311"/>
            <p14:sldId id="309"/>
            <p14:sldId id="312"/>
            <p14:sldId id="304"/>
            <p14:sldId id="305"/>
            <p14:sldId id="306"/>
            <p14:sldId id="285"/>
            <p14:sldId id="303"/>
            <p14:sldId id="276"/>
            <p14:sldId id="280"/>
            <p14:sldId id="281"/>
            <p14:sldId id="279"/>
            <p14:sldId id="290"/>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94" autoAdjust="0"/>
    <p:restoredTop sz="94162" autoAdjust="0"/>
  </p:normalViewPr>
  <p:slideViewPr>
    <p:cSldViewPr snapToGrid="0">
      <p:cViewPr varScale="1">
        <p:scale>
          <a:sx n="87" d="100"/>
          <a:sy n="87"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E0DD0-01FB-4BF9-8A7C-7AA93D8FDAD2}" type="datetimeFigureOut">
              <a:rPr lang="tr-TR" smtClean="0"/>
              <a:t>3.03.2017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AE639-F3F4-422D-AA39-A013C15FFB8B}" type="slidenum">
              <a:rPr lang="tr-TR" smtClean="0"/>
              <a:t>‹#›</a:t>
            </a:fld>
            <a:endParaRPr lang="tr-TR"/>
          </a:p>
        </p:txBody>
      </p:sp>
    </p:spTree>
    <p:extLst>
      <p:ext uri="{BB962C8B-B14F-4D97-AF65-F5344CB8AC3E}">
        <p14:creationId xmlns:p14="http://schemas.microsoft.com/office/powerpoint/2010/main" val="342100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1</a:t>
            </a:fld>
            <a:endParaRPr lang="tr-TR"/>
          </a:p>
        </p:txBody>
      </p:sp>
    </p:spTree>
    <p:extLst>
      <p:ext uri="{BB962C8B-B14F-4D97-AF65-F5344CB8AC3E}">
        <p14:creationId xmlns:p14="http://schemas.microsoft.com/office/powerpoint/2010/main" val="68006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2</a:t>
            </a:fld>
            <a:endParaRPr lang="tr-TR"/>
          </a:p>
        </p:txBody>
      </p:sp>
    </p:spTree>
    <p:extLst>
      <p:ext uri="{BB962C8B-B14F-4D97-AF65-F5344CB8AC3E}">
        <p14:creationId xmlns:p14="http://schemas.microsoft.com/office/powerpoint/2010/main" val="118201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3</a:t>
            </a:fld>
            <a:endParaRPr lang="tr-TR"/>
          </a:p>
        </p:txBody>
      </p:sp>
    </p:spTree>
    <p:extLst>
      <p:ext uri="{BB962C8B-B14F-4D97-AF65-F5344CB8AC3E}">
        <p14:creationId xmlns:p14="http://schemas.microsoft.com/office/powerpoint/2010/main" val="189321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11</a:t>
            </a:fld>
            <a:endParaRPr lang="tr-TR"/>
          </a:p>
        </p:txBody>
      </p:sp>
    </p:spTree>
    <p:extLst>
      <p:ext uri="{BB962C8B-B14F-4D97-AF65-F5344CB8AC3E}">
        <p14:creationId xmlns:p14="http://schemas.microsoft.com/office/powerpoint/2010/main" val="15990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23</a:t>
            </a:fld>
            <a:endParaRPr lang="tr-TR"/>
          </a:p>
        </p:txBody>
      </p:sp>
    </p:spTree>
    <p:extLst>
      <p:ext uri="{BB962C8B-B14F-4D97-AF65-F5344CB8AC3E}">
        <p14:creationId xmlns:p14="http://schemas.microsoft.com/office/powerpoint/2010/main" val="398063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25</a:t>
            </a:fld>
            <a:endParaRPr lang="tr-TR"/>
          </a:p>
        </p:txBody>
      </p:sp>
    </p:spTree>
    <p:extLst>
      <p:ext uri="{BB962C8B-B14F-4D97-AF65-F5344CB8AC3E}">
        <p14:creationId xmlns:p14="http://schemas.microsoft.com/office/powerpoint/2010/main" val="189081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29</a:t>
            </a:fld>
            <a:endParaRPr lang="tr-TR"/>
          </a:p>
        </p:txBody>
      </p:sp>
    </p:spTree>
    <p:extLst>
      <p:ext uri="{BB962C8B-B14F-4D97-AF65-F5344CB8AC3E}">
        <p14:creationId xmlns:p14="http://schemas.microsoft.com/office/powerpoint/2010/main" val="335227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35</a:t>
            </a:fld>
            <a:endParaRPr lang="tr-TR"/>
          </a:p>
        </p:txBody>
      </p:sp>
    </p:spTree>
    <p:extLst>
      <p:ext uri="{BB962C8B-B14F-4D97-AF65-F5344CB8AC3E}">
        <p14:creationId xmlns:p14="http://schemas.microsoft.com/office/powerpoint/2010/main" val="34850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3BAAE639-F3F4-422D-AA39-A013C15FFB8B}" type="slidenum">
              <a:rPr lang="tr-TR" smtClean="0"/>
              <a:t>44</a:t>
            </a:fld>
            <a:endParaRPr lang="tr-TR"/>
          </a:p>
        </p:txBody>
      </p:sp>
    </p:spTree>
    <p:extLst>
      <p:ext uri="{BB962C8B-B14F-4D97-AF65-F5344CB8AC3E}">
        <p14:creationId xmlns:p14="http://schemas.microsoft.com/office/powerpoint/2010/main" val="3431534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C4C1FB77-8EA3-4C11-82BE-067DD22E29EB}"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351354"/>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0A37074F-2559-4D2B-95EB-A11F611FC243}"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808673521"/>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6C3B843A-8A14-496F-9E5E-771182E5548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7232964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F95E16-1D1A-4FE6-BFBB-FA2319840782}"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53518525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53C6B6-7BAE-4FE6-B5FC-751333198D48}"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543044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BF7E7B6-1C0D-41B5-B475-5C0997E4D3DF}"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214388647"/>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ECC0830-63AE-404E-99C0-9775AE5F1B50}"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18431234"/>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D82D9B2-A394-4DB0-ABC6-9475F279F35E}"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00718755"/>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AE070385-5214-4C4D-B76B-998B526C1F4A}"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09266350"/>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6C3B843A-8A14-496F-9E5E-771182E5548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307605752"/>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F95E16-1D1A-4FE6-BFBB-FA2319840782}"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384537780"/>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53C6B6-7BAE-4FE6-B5FC-751333198D48}"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828414942"/>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tr-TR"/>
              <a:t>Asıl başlık stili için tıklatın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C4C1FB77-8EA3-4C11-82BE-067DD22E29EB}"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07549371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4F75E68-6467-4F95-9AEE-E1612B41B47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97040617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4F75E68-6467-4F95-9AEE-E1612B41B47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167490497"/>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tr-TR"/>
              <a:t>Asıl başlık stili için tıklatın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38C08DF-5E2E-4E84-9167-1CB8F08D1057}"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61022241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6184523-7672-43B6-8714-245D758290E2}"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21069092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913795" y="2912232"/>
            <a:ext cx="5107208" cy="287896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2912232"/>
            <a:ext cx="5095357" cy="287896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28470AE-08F5-4BBE-A9CF-EFBA290A47AC}" type="datetime1">
              <a:rPr lang="tr-TR" smtClean="0"/>
              <a:t>3.03.2017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64621969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99789B-CEAA-454D-8397-1BD279A1DB3A}"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08907618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0345F-C0C7-4CC7-8FC8-BC28B19C90E0}" type="datetime1">
              <a:rPr lang="tr-TR" smtClean="0"/>
              <a:t>3.03.2017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20788126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tr-TR"/>
              <a:t>Asıl başlık stili için tıklatın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D3133D0-F636-4C61-B11B-CFEA2BB972D9}"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00247399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923526-6A3E-4159-B17F-390F0B0FF5EB}"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804106981"/>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62F92C9C-C648-434F-98C3-76A89831FAD4}"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70957655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62F92C9C-C648-434F-98C3-76A89831FAD4}"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49826030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62F92C9C-C648-434F-98C3-76A89831FAD4}"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293908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38C08DF-5E2E-4E84-9167-1CB8F08D1057}"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994845975"/>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62F92C9C-C648-434F-98C3-76A89831FAD4}"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36132159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62F92C9C-C648-434F-98C3-76A89831FAD4}"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80153566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62F92C9C-C648-434F-98C3-76A89831FAD4}"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84673602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F95E16-1D1A-4FE6-BFBB-FA2319840782}"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3211623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53C6B6-7BAE-4FE6-B5FC-751333198D48}"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02815370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C4C1FB77-8EA3-4C11-82BE-067DD22E29EB}"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107504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4F75E68-6467-4F95-9AEE-E1612B41B47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63410694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38C08DF-5E2E-4E84-9167-1CB8F08D1057}"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14753968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6184523-7672-43B6-8714-245D758290E2}"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08830924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28470AE-08F5-4BBE-A9CF-EFBA290A47AC}" type="datetime1">
              <a:rPr lang="tr-TR" smtClean="0"/>
              <a:t>3.03.2017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45378565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6184523-7672-43B6-8714-245D758290E2}"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549029942"/>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99789B-CEAA-454D-8397-1BD279A1DB3A}"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64363136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0345F-C0C7-4CC7-8FC8-BC28B19C90E0}" type="datetime1">
              <a:rPr lang="tr-TR" smtClean="0"/>
              <a:t>3.03.2017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89083406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D3133D0-F636-4C61-B11B-CFEA2BB972D9}"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08216040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923526-6A3E-4159-B17F-390F0B0FF5EB}"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922798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0A37074F-2559-4D2B-95EB-A11F611FC243}"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15326552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BF7E7B6-1C0D-41B5-B475-5C0997E4D3DF}"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14392667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ECC0830-63AE-404E-99C0-9775AE5F1B50}"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8120465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D82D9B2-A394-4DB0-ABC6-9475F279F35E}"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08313724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62F92C9C-C648-434F-98C3-76A89831FAD4}"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2607837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62F92C9C-C648-434F-98C3-76A89831FAD4}"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14505838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28470AE-08F5-4BBE-A9CF-EFBA290A47AC}" type="datetime1">
              <a:rPr lang="tr-TR" smtClean="0"/>
              <a:t>3.03.2017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719351126"/>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F95E16-1D1A-4FE6-BFBB-FA2319840782}"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38898207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53C6B6-7BAE-4FE6-B5FC-751333198D48}"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86143263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tr-TR"/>
              <a:t>Asıl başlık stili için tıklatın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C4C1FB77-8EA3-4C11-82BE-067DD22E29EB}"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175529276"/>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4F75E68-6467-4F95-9AEE-E1612B41B47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36513710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tr-TR"/>
              <a:t>Asıl başlık stili için tıklatın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38C08DF-5E2E-4E84-9167-1CB8F08D1057}"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02969197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6184523-7672-43B6-8714-245D758290E2}"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57598834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913795" y="2912232"/>
            <a:ext cx="5107208" cy="287896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2912232"/>
            <a:ext cx="5095357" cy="287896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28470AE-08F5-4BBE-A9CF-EFBA290A47AC}" type="datetime1">
              <a:rPr lang="tr-TR" smtClean="0"/>
              <a:t>3.03.2017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63554662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99789B-CEAA-454D-8397-1BD279A1DB3A}"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887984696"/>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0345F-C0C7-4CC7-8FC8-BC28B19C90E0}" type="datetime1">
              <a:rPr lang="tr-TR" smtClean="0"/>
              <a:t>3.03.2017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55653050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tr-TR"/>
              <a:t>Asıl başlık stili için tıklatın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D3133D0-F636-4C61-B11B-CFEA2BB972D9}"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77034328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99789B-CEAA-454D-8397-1BD279A1DB3A}"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273397628"/>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923526-6A3E-4159-B17F-390F0B0FF5EB}"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78276287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0A37074F-2559-4D2B-95EB-A11F611FC243}"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32702974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BBF7E7B6-1C0D-41B5-B475-5C0997E4D3DF}"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45051988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CECC0830-63AE-404E-99C0-9775AE5F1B50}"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7864687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9D82D9B2-A394-4DB0-ABC6-9475F279F35E}"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029514904"/>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62F92C9C-C648-434F-98C3-76A89831FAD4}"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50934233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62F92C9C-C648-434F-98C3-76A89831FAD4}"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2188023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F95E16-1D1A-4FE6-BFBB-FA2319840782}"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271207211"/>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53C6B6-7BAE-4FE6-B5FC-751333198D48}"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25638952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C4C1FB77-8EA3-4C11-82BE-067DD22E29EB}"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53890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0345F-C0C7-4CC7-8FC8-BC28B19C90E0}" type="datetime1">
              <a:rPr lang="tr-TR" smtClean="0"/>
              <a:t>3.03.2017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105151391"/>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4F75E68-6467-4F95-9AEE-E1612B41B47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53397835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38C08DF-5E2E-4E84-9167-1CB8F08D1057}"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90319540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6184523-7672-43B6-8714-245D758290E2}"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99227558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28470AE-08F5-4BBE-A9CF-EFBA290A47AC}" type="datetime1">
              <a:rPr lang="tr-TR" smtClean="0"/>
              <a:t>3.03.2017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4664179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99789B-CEAA-454D-8397-1BD279A1DB3A}"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20128078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0345F-C0C7-4CC7-8FC8-BC28B19C90E0}" type="datetime1">
              <a:rPr lang="tr-TR" smtClean="0"/>
              <a:t>3.03.2017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46395080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D3133D0-F636-4C61-B11B-CFEA2BB972D9}"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01590622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923526-6A3E-4159-B17F-390F0B0FF5EB}"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60853689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0A37074F-2559-4D2B-95EB-A11F611FC243}"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621017711"/>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BF7E7B6-1C0D-41B5-B475-5C0997E4D3DF}"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43811178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D3133D0-F636-4C61-B11B-CFEA2BB972D9}"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917843531"/>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ECC0830-63AE-404E-99C0-9775AE5F1B50}"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5350601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D82D9B2-A394-4DB0-ABC6-9475F279F35E}"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98259204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AE070385-5214-4C4D-B76B-998B526C1F4A}"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6253319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6C3B843A-8A14-496F-9E5E-771182E5548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05686592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AF95E16-1D1A-4FE6-BFBB-FA2319840782}"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57107136"/>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53C6B6-7BAE-4FE6-B5FC-751333198D48}"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65995952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C4C1FB77-8EA3-4C11-82BE-067DD22E29EB}"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45023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4F75E68-6467-4F95-9AEE-E1612B41B47C}"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097551061"/>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38C08DF-5E2E-4E84-9167-1CB8F08D1057}"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91782981"/>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6184523-7672-43B6-8714-245D758290E2}"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551169986"/>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923526-6A3E-4159-B17F-390F0B0FF5EB}"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881694391"/>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28470AE-08F5-4BBE-A9CF-EFBA290A47AC}" type="datetime1">
              <a:rPr lang="tr-TR" smtClean="0"/>
              <a:t>3.03.2017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34724157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99789B-CEAA-454D-8397-1BD279A1DB3A}"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56710666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0345F-C0C7-4CC7-8FC8-BC28B19C90E0}" type="datetime1">
              <a:rPr lang="tr-TR" smtClean="0"/>
              <a:t>3.03.2017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372691383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DD3133D0-F636-4C61-B11B-CFEA2BB972D9}"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94479209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51923526-6A3E-4159-B17F-390F0B0FF5EB}" type="datetime1">
              <a:rPr lang="tr-TR" smtClean="0"/>
              <a:t>3.03.2017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0037595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0A37074F-2559-4D2B-95EB-A11F611FC243}" type="datetime1">
              <a:rPr lang="tr-TR" smtClean="0"/>
              <a:t>3.03.2017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1626157993"/>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BBF7E7B6-1C0D-41B5-B475-5C0997E4D3DF}"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401764190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tıklatın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CECC0830-63AE-404E-99C0-9775AE5F1B50}"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355185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D82D9B2-A394-4DB0-ABC6-9475F279F35E}"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Tree>
    <p:extLst>
      <p:ext uri="{BB962C8B-B14F-4D97-AF65-F5344CB8AC3E}">
        <p14:creationId xmlns:p14="http://schemas.microsoft.com/office/powerpoint/2010/main" val="262819494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tıklatın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AE070385-5214-4C4D-B76B-998B526C1F4A}" type="datetime1">
              <a:rPr lang="tr-TR" smtClean="0"/>
              <a:t>3.03.2017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CBF626-853D-42EC-91B9-E3F1B6290BFA}"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650395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1" name="bomb.wav"/>
          </p:stSnd>
        </p:sndAc>
      </p:transition>
    </mc:Choice>
    <mc:Fallback xmlns="">
      <p:transition advClick="0">
        <p:fade/>
        <p:sndAc>
          <p:stSnd>
            <p:snd r:embed="rId3" name="bomb.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audio" Target="../media/audio1.wav"/><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audio" Target="../media/audio1.wav"/><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audio" Target="../media/audio1.wav"/><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audio" Target="../media/audio1.wav"/><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audio" Target="../media/audio1.wav"/><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audio" Target="../media/audio1.wav"/><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2F92C9C-C648-434F-98C3-76A89831FAD4}" type="datetime1">
              <a:rPr lang="tr-TR" smtClean="0"/>
              <a:t>3.03.2017</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CBF626-853D-42EC-91B9-E3F1B6290BFA}" type="slidenum">
              <a:rPr lang="tr-TR" smtClean="0"/>
              <a:t>‹#›</a:t>
            </a:fld>
            <a:endParaRPr lang="tr-TR"/>
          </a:p>
        </p:txBody>
      </p:sp>
    </p:spTree>
    <p:extLst>
      <p:ext uri="{BB962C8B-B14F-4D97-AF65-F5344CB8AC3E}">
        <p14:creationId xmlns:p14="http://schemas.microsoft.com/office/powerpoint/2010/main" val="1620286303"/>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mc:AlternateContent xmlns:mc="http://schemas.openxmlformats.org/markup-compatibility/2006" xmlns:p14="http://schemas.microsoft.com/office/powerpoint/2010/main">
    <mc:Choice Requires="p14">
      <p:transition p14:dur="250" advClick="0">
        <p14:vortex dir="r"/>
        <p:sndAc>
          <p:stSnd>
            <p:snd r:embed="rId19" name="bomb.wav"/>
          </p:stSnd>
        </p:sndAc>
      </p:transition>
    </mc:Choice>
    <mc:Fallback xmlns="">
      <p:transition advClick="0">
        <p:fade/>
        <p:sndAc>
          <p:stSnd>
            <p:snd r:embed="rId20" name="bomb.wav"/>
          </p:stSnd>
        </p:sndAc>
      </p:transition>
    </mc:Fallback>
  </mc:AlternateConten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2F92C9C-C648-434F-98C3-76A89831FAD4}" type="datetime1">
              <a:rPr lang="tr-TR" smtClean="0"/>
              <a:t>3.03.2017</a:t>
            </a:fld>
            <a:endParaRPr lang="tr-T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DCBF626-853D-42EC-91B9-E3F1B6290BFA}" type="slidenum">
              <a:rPr lang="tr-TR" smtClean="0"/>
              <a:t>‹#›</a:t>
            </a:fld>
            <a:endParaRPr lang="tr-TR"/>
          </a:p>
        </p:txBody>
      </p:sp>
    </p:spTree>
    <p:extLst>
      <p:ext uri="{BB962C8B-B14F-4D97-AF65-F5344CB8AC3E}">
        <p14:creationId xmlns:p14="http://schemas.microsoft.com/office/powerpoint/2010/main" val="2031343180"/>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Lst>
  <mc:AlternateContent xmlns:mc="http://schemas.openxmlformats.org/markup-compatibility/2006" xmlns:p14="http://schemas.microsoft.com/office/powerpoint/2010/main">
    <mc:Choice Requires="p14">
      <p:transition p14:dur="250">
        <p14:vortex dir="r"/>
        <p:sndAc>
          <p:stSnd>
            <p:snd r:embed="rId19" name="bomb.wav"/>
          </p:stSnd>
        </p:sndAc>
      </p:transition>
    </mc:Choice>
    <mc:Fallback xmlns="">
      <p:transition advClick="0">
        <p:fade/>
        <p:sndAc>
          <p:stSnd>
            <p:snd r:embed="rId20" name="bomb.wav"/>
          </p:stSnd>
        </p:sndAc>
      </p:transition>
    </mc:Fallback>
  </mc:AlternateConten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2F92C9C-C648-434F-98C3-76A89831FAD4}" type="datetime1">
              <a:rPr lang="tr-TR" smtClean="0"/>
              <a:t>3.03.2017</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CBF626-853D-42EC-91B9-E3F1B6290BFA}" type="slidenum">
              <a:rPr lang="tr-TR" smtClean="0"/>
              <a:t>‹#›</a:t>
            </a:fld>
            <a:endParaRPr lang="tr-TR"/>
          </a:p>
        </p:txBody>
      </p:sp>
    </p:spTree>
    <p:extLst>
      <p:ext uri="{BB962C8B-B14F-4D97-AF65-F5344CB8AC3E}">
        <p14:creationId xmlns:p14="http://schemas.microsoft.com/office/powerpoint/2010/main" val="3798254513"/>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mc:AlternateContent xmlns:mc="http://schemas.openxmlformats.org/markup-compatibility/2006" xmlns:p14="http://schemas.microsoft.com/office/powerpoint/2010/main">
    <mc:Choice Requires="p14">
      <p:transition p14:dur="250">
        <p14:vortex dir="r"/>
        <p:sndAc>
          <p:stSnd>
            <p:snd r:embed="rId19" name="bomb.wav"/>
          </p:stSnd>
        </p:sndAc>
      </p:transition>
    </mc:Choice>
    <mc:Fallback xmlns="">
      <p:transition advClick="0">
        <p:fade/>
        <p:sndAc>
          <p:stSnd>
            <p:snd r:embed="rId20" name="bomb.wav"/>
          </p:stSnd>
        </p:sndAc>
      </p:transition>
    </mc:Fallback>
  </mc:AlternateConten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2F92C9C-C648-434F-98C3-76A89831FAD4}" type="datetime1">
              <a:rPr lang="tr-TR" smtClean="0"/>
              <a:t>3.03.2017</a:t>
            </a:fld>
            <a:endParaRPr lang="tr-T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DCBF626-853D-42EC-91B9-E3F1B6290BFA}" type="slidenum">
              <a:rPr lang="tr-TR" smtClean="0"/>
              <a:t>‹#›</a:t>
            </a:fld>
            <a:endParaRPr lang="tr-TR"/>
          </a:p>
        </p:txBody>
      </p:sp>
    </p:spTree>
    <p:extLst>
      <p:ext uri="{BB962C8B-B14F-4D97-AF65-F5344CB8AC3E}">
        <p14:creationId xmlns:p14="http://schemas.microsoft.com/office/powerpoint/2010/main" val="813970946"/>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mc:AlternateContent xmlns:mc="http://schemas.openxmlformats.org/markup-compatibility/2006" xmlns:p14="http://schemas.microsoft.com/office/powerpoint/2010/main">
    <mc:Choice Requires="p14">
      <p:transition p14:dur="250">
        <p14:vortex dir="r"/>
        <p:sndAc>
          <p:stSnd>
            <p:snd r:embed="rId19" name="bomb.wav"/>
          </p:stSnd>
        </p:sndAc>
      </p:transition>
    </mc:Choice>
    <mc:Fallback xmlns="">
      <p:transition advClick="0">
        <p:fade/>
        <p:sndAc>
          <p:stSnd>
            <p:snd r:embed="rId20" name="bomb.wav"/>
          </p:stSnd>
        </p:sndAc>
      </p:transition>
    </mc:Fallback>
  </mc:AlternateConten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2F92C9C-C648-434F-98C3-76A89831FAD4}" type="datetime1">
              <a:rPr lang="tr-TR" smtClean="0"/>
              <a:t>3.03.2017</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CBF626-853D-42EC-91B9-E3F1B6290BFA}" type="slidenum">
              <a:rPr lang="tr-TR" smtClean="0"/>
              <a:t>‹#›</a:t>
            </a:fld>
            <a:endParaRPr lang="tr-TR"/>
          </a:p>
        </p:txBody>
      </p:sp>
    </p:spTree>
    <p:extLst>
      <p:ext uri="{BB962C8B-B14F-4D97-AF65-F5344CB8AC3E}">
        <p14:creationId xmlns:p14="http://schemas.microsoft.com/office/powerpoint/2010/main" val="1695960915"/>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mc:AlternateContent xmlns:mc="http://schemas.openxmlformats.org/markup-compatibility/2006" xmlns:p14="http://schemas.microsoft.com/office/powerpoint/2010/main">
    <mc:Choice Requires="p14">
      <p:transition p14:dur="250">
        <p14:vortex dir="r"/>
        <p:sndAc>
          <p:stSnd>
            <p:snd r:embed="rId19" name="bomb.wav"/>
          </p:stSnd>
        </p:sndAc>
      </p:transition>
    </mc:Choice>
    <mc:Fallback xmlns="">
      <p:transition advClick="0">
        <p:fade/>
        <p:sndAc>
          <p:stSnd>
            <p:snd r:embed="rId20" name="bomb.wav"/>
          </p:stSnd>
        </p:sndAc>
      </p:transition>
    </mc:Fallback>
  </mc:AlternateConten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2F92C9C-C648-434F-98C3-76A89831FAD4}" type="datetime1">
              <a:rPr lang="tr-TR" smtClean="0"/>
              <a:t>3.03.2017</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CBF626-853D-42EC-91B9-E3F1B6290BFA}" type="slidenum">
              <a:rPr lang="tr-TR" smtClean="0"/>
              <a:t>‹#›</a:t>
            </a:fld>
            <a:endParaRPr lang="tr-TR"/>
          </a:p>
        </p:txBody>
      </p:sp>
    </p:spTree>
    <p:extLst>
      <p:ext uri="{BB962C8B-B14F-4D97-AF65-F5344CB8AC3E}">
        <p14:creationId xmlns:p14="http://schemas.microsoft.com/office/powerpoint/2010/main" val="250764632"/>
      </p:ext>
    </p:extLst>
  </p:cSld>
  <p:clrMap bg1="dk1" tx1="lt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Lst>
  <mc:AlternateContent xmlns:mc="http://schemas.openxmlformats.org/markup-compatibility/2006" xmlns:p14="http://schemas.microsoft.com/office/powerpoint/2010/main">
    <mc:Choice Requires="p14">
      <p:transition p14:dur="250">
        <p14:vortex dir="r"/>
        <p:sndAc>
          <p:stSnd>
            <p:snd r:embed="rId19" name="bomb.wav"/>
          </p:stSnd>
        </p:sndAc>
      </p:transition>
    </mc:Choice>
    <mc:Fallback xmlns="">
      <p:transition advClick="0">
        <p:fade/>
        <p:sndAc>
          <p:stSnd>
            <p:snd r:embed="rId20" name="bomb.wav"/>
          </p:stSnd>
        </p:sndAc>
      </p:transition>
    </mc:Fallback>
  </mc:AlternateConten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audio" Target="../media/audio2.wav"/><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hyperlink" Target="http://satis.cayeksperi.com.tr/index.php?islem=marka&amp;m_id=15" TargetMode="External"/><Relationship Id="rId3" Type="http://schemas.openxmlformats.org/officeDocument/2006/relationships/image" Target="../media/image22.png"/><Relationship Id="rId7" Type="http://schemas.openxmlformats.org/officeDocument/2006/relationships/hyperlink" Target="http://satis.cayeksperi.com.tr/index.php?islem=marka&amp;m_id=5" TargetMode="External"/><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hyperlink" Target="http://satis.cayeksperi.com.tr/index.php?islem=marka&amp;m_id=10" TargetMode="External"/><Relationship Id="rId5" Type="http://schemas.openxmlformats.org/officeDocument/2006/relationships/hyperlink" Target="http://satis.cayeksperi.com.tr/index.php?islem=marka&amp;m_id=9" TargetMode="External"/><Relationship Id="rId15" Type="http://schemas.openxmlformats.org/officeDocument/2006/relationships/audio" Target="../media/audio1.wav"/><Relationship Id="rId10" Type="http://schemas.openxmlformats.org/officeDocument/2006/relationships/image" Target="../media/image24.jpeg"/><Relationship Id="rId4" Type="http://schemas.openxmlformats.org/officeDocument/2006/relationships/hyperlink" Target="http://satis.cayeksperi.com.tr/index.php?islem=marka&amp;m_id=3" TargetMode="External"/><Relationship Id="rId9"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audio" Target="../media/audio1.wav"/><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audio" Target="../media/audio1.wav"/><Relationship Id="rId5" Type="http://schemas.openxmlformats.org/officeDocument/2006/relationships/image" Target="../media/image33.png"/><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audio" Target="../media/audio1.wav"/><Relationship Id="rId5" Type="http://schemas.openxmlformats.org/officeDocument/2006/relationships/image" Target="../media/image9.gif"/><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audio" Target="../media/audio1.wav"/><Relationship Id="rId5" Type="http://schemas.openxmlformats.org/officeDocument/2006/relationships/image" Target="../media/image38.gif"/><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70.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53.xml"/><Relationship Id="rId5" Type="http://schemas.openxmlformats.org/officeDocument/2006/relationships/audio" Target="../media/audio3.wav"/><Relationship Id="rId4" Type="http://schemas.openxmlformats.org/officeDocument/2006/relationships/image" Target="../media/image32.gif"/></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44.gif"/><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6.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4.gif"/><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6.wav"/><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7.wav"/><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audio" Target="../media/audio1.wav"/><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5.gif"/></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9.gif"/></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62.gif"/></Relationships>
</file>

<file path=ppt/slides/_rels/slide3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3.png"/><Relationship Id="rId7"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8.wav"/><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image" Target="../media/image69.gif"/></Relationships>
</file>

<file path=ppt/slides/_rels/slide3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audio" Target="../media/audio1.wav"/><Relationship Id="rId4" Type="http://schemas.openxmlformats.org/officeDocument/2006/relationships/image" Target="../media/image71.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audio" Target="../media/audio1.wav"/><Relationship Id="rId1" Type="http://schemas.openxmlformats.org/officeDocument/2006/relationships/slideLayout" Target="../slideLayouts/slideLayout87.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audio" Target="../media/audio9.wav"/><Relationship Id="rId1" Type="http://schemas.openxmlformats.org/officeDocument/2006/relationships/slideLayout" Target="../slideLayouts/slideLayout2.xml"/><Relationship Id="rId4" Type="http://schemas.openxmlformats.org/officeDocument/2006/relationships/audio" Target="../media/audio9.wav"/></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audio" Target="../media/audio1.wav"/><Relationship Id="rId4" Type="http://schemas.openxmlformats.org/officeDocument/2006/relationships/image" Target="../media/image11.gif"/></Relationships>
</file>

<file path=ppt/slides/_rels/slide44.xml.rels><?xml version="1.0" encoding="UTF-8" standalone="yes"?>
<Relationships xmlns="http://schemas.openxmlformats.org/package/2006/relationships"><Relationship Id="rId8" Type="http://schemas.openxmlformats.org/officeDocument/2006/relationships/hyperlink" Target="http://biriz.biz/cay/kurucaymaliyeti.htm" TargetMode="External"/><Relationship Id="rId13" Type="http://schemas.openxmlformats.org/officeDocument/2006/relationships/hyperlink" Target="http://biriz.biz/cay/turkcay.htm" TargetMode="External"/><Relationship Id="rId3" Type="http://schemas.openxmlformats.org/officeDocument/2006/relationships/audio" Target="../media/audio1.wav"/><Relationship Id="rId7" Type="http://schemas.openxmlformats.org/officeDocument/2006/relationships/hyperlink" Target="http://biriz.biz/cay/dunyacayihracati.htm" TargetMode="External"/><Relationship Id="rId12" Type="http://schemas.openxmlformats.org/officeDocument/2006/relationships/hyperlink" Target="http://www.rtb.org.tr/data/genel/rapor/Turkiye%20de%20Siyah%20Cay%20Sekor%20Raporu.pdf" TargetMode="External"/><Relationship Id="rId2" Type="http://schemas.openxmlformats.org/officeDocument/2006/relationships/notesSlide" Target="../notesSlides/notesSlide9.xml"/><Relationship Id="rId16"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biriz.biz/cay/istatistikler.htm" TargetMode="External"/><Relationship Id="rId11" Type="http://schemas.openxmlformats.org/officeDocument/2006/relationships/hyperlink" Target="http://www.cayeksperi.com.tr/index.php?islem=sayfa&amp;s_id=6" TargetMode="External"/><Relationship Id="rId5" Type="http://schemas.openxmlformats.org/officeDocument/2006/relationships/hyperlink" Target="http://biriz.biz/cay/cayihracat.htm" TargetMode="External"/><Relationship Id="rId15" Type="http://schemas.openxmlformats.org/officeDocument/2006/relationships/image" Target="../media/image76.gif"/><Relationship Id="rId10" Type="http://schemas.openxmlformats.org/officeDocument/2006/relationships/hyperlink" Target="http://biriz.biz/cay/cayresimleri.htm" TargetMode="External"/><Relationship Id="rId4" Type="http://schemas.openxmlformats.org/officeDocument/2006/relationships/hyperlink" Target="http://sonmezcay.com/haber_detay.asp?h11aberID" TargetMode="External"/><Relationship Id="rId9" Type="http://schemas.openxmlformats.org/officeDocument/2006/relationships/hyperlink" Target="http://biriz.biz/cay/cay-sektoru-swot-analizi.pdf" TargetMode="External"/><Relationship Id="rId14" Type="http://schemas.openxmlformats.org/officeDocument/2006/relationships/hyperlink" Target="http://biriz.biz/cay/turkiyedecaysektoru.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2044" y="4212405"/>
            <a:ext cx="8534400" cy="2139851"/>
          </a:xfrm>
        </p:spPr>
        <p:txBody>
          <a:bodyPr>
            <a:normAutofit fontScale="90000"/>
          </a:bodyPr>
          <a:lstStyle/>
          <a:p>
            <a:br>
              <a:rPr lang="tr-TR" dirty="0"/>
            </a:br>
            <a:r>
              <a:rPr lang="tr-TR" b="1" dirty="0">
                <a:solidFill>
                  <a:schemeClr val="tx2">
                    <a:lumMod val="50000"/>
                  </a:schemeClr>
                </a:solidFill>
              </a:rPr>
              <a:t>Hazırlayanlar:</a:t>
            </a:r>
            <a:br>
              <a:rPr lang="tr-TR" b="1" dirty="0">
                <a:solidFill>
                  <a:schemeClr val="tx2">
                    <a:lumMod val="50000"/>
                  </a:schemeClr>
                </a:solidFill>
              </a:rPr>
            </a:br>
            <a:br>
              <a:rPr lang="tr-TR" b="1" dirty="0">
                <a:solidFill>
                  <a:schemeClr val="tx2">
                    <a:lumMod val="50000"/>
                  </a:schemeClr>
                </a:solidFill>
              </a:rPr>
            </a:br>
            <a:r>
              <a:rPr lang="tr-TR" b="1" dirty="0">
                <a:solidFill>
                  <a:srgbClr val="FFFF00"/>
                </a:solidFill>
              </a:rPr>
              <a:t>Büşra Uçar</a:t>
            </a:r>
            <a:br>
              <a:rPr lang="tr-TR" b="1" dirty="0">
                <a:solidFill>
                  <a:srgbClr val="FFFF00"/>
                </a:solidFill>
              </a:rPr>
            </a:br>
            <a:r>
              <a:rPr lang="tr-TR" b="1" dirty="0">
                <a:solidFill>
                  <a:srgbClr val="FFFF00"/>
                </a:solidFill>
              </a:rPr>
              <a:t>Mehmet Nur Ceylan</a:t>
            </a:r>
            <a:br>
              <a:rPr lang="tr-TR" b="1" dirty="0"/>
            </a:br>
            <a:endParaRPr lang="tr-TR" b="1" dirty="0"/>
          </a:p>
        </p:txBody>
      </p:sp>
      <p:sp>
        <p:nvSpPr>
          <p:cNvPr id="4" name="Unvan 1"/>
          <p:cNvSpPr txBox="1">
            <a:spLocks/>
          </p:cNvSpPr>
          <p:nvPr/>
        </p:nvSpPr>
        <p:spPr>
          <a:xfrm>
            <a:off x="0" y="454755"/>
            <a:ext cx="11845637" cy="161970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2800" dirty="0">
                <a:solidFill>
                  <a:srgbClr val="FF0000"/>
                </a:solidFill>
              </a:rPr>
              <a:t>   </a:t>
            </a:r>
            <a:r>
              <a:rPr lang="tr-TR" sz="2800" b="1" dirty="0">
                <a:solidFill>
                  <a:srgbClr val="FFC000"/>
                </a:solidFill>
              </a:rPr>
              <a:t>ÇAY ÜRETİMİNİN VE İHRACATININ ÜLKE EKONOMİSİNE KATKISI  VE PİYASA SERBESTLEŞMESİNİN ÇAY ÜRETİMİ VE  TÜKETİCİLER AÇISINDAN ETKİSİ </a:t>
            </a:r>
          </a:p>
        </p:txBody>
      </p:sp>
      <p:pic>
        <p:nvPicPr>
          <p:cNvPr id="1026" name="Picture 2" descr="avrasya üniversitesi logosu ile ilgili gö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49" t="6450" r="21385" b="6258"/>
          <a:stretch/>
        </p:blipFill>
        <p:spPr bwMode="auto">
          <a:xfrm>
            <a:off x="9668434" y="4212405"/>
            <a:ext cx="2014655" cy="2031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65793"/>
      </p:ext>
    </p:extLst>
  </p:cSld>
  <p:clrMapOvr>
    <a:masterClrMapping/>
  </p:clrMapOvr>
  <mc:AlternateContent xmlns:mc="http://schemas.openxmlformats.org/markup-compatibility/2006" xmlns:p14="http://schemas.microsoft.com/office/powerpoint/2010/main">
    <mc:Choice Requires="p14">
      <p:transition spd="slow" p14:dur="2500">
        <p14:vortex dir="r"/>
        <p:sndAc>
          <p:stSnd>
            <p:snd r:embed="rId3" name="explode.wav"/>
          </p:stSnd>
        </p:sndAc>
      </p:transition>
    </mc:Choice>
    <mc:Fallback xmlns="">
      <p:transition spd="slow">
        <p:fade/>
        <p:sndAc>
          <p:stSnd>
            <p:snd r:embed="rId5"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599912" y="176175"/>
            <a:ext cx="3782291" cy="707886"/>
          </a:xfrm>
          <a:prstGeom prst="rect">
            <a:avLst/>
          </a:prstGeom>
          <a:noFill/>
        </p:spPr>
        <p:txBody>
          <a:bodyPr wrap="square" rtlCol="0">
            <a:spAutoFit/>
          </a:bodyPr>
          <a:lstStyle/>
          <a:p>
            <a:r>
              <a:rPr lang="tr-TR" sz="4000" b="1" dirty="0">
                <a:solidFill>
                  <a:srgbClr val="002060"/>
                </a:solidFill>
                <a:latin typeface="Algerian" panose="04020705040A02060702" pitchFamily="82" charset="0"/>
              </a:rPr>
              <a:t>3.Çayda Nevi</a:t>
            </a:r>
          </a:p>
        </p:txBody>
      </p:sp>
      <p:sp>
        <p:nvSpPr>
          <p:cNvPr id="6" name="Metin kutusu 5"/>
          <p:cNvSpPr txBox="1"/>
          <p:nvPr/>
        </p:nvSpPr>
        <p:spPr>
          <a:xfrm>
            <a:off x="1150305" y="1332089"/>
            <a:ext cx="3258948" cy="4401205"/>
          </a:xfrm>
          <a:prstGeom prst="rect">
            <a:avLst/>
          </a:prstGeom>
          <a:noFill/>
        </p:spPr>
        <p:txBody>
          <a:bodyPr wrap="square" rtlCol="0">
            <a:spAutoFit/>
          </a:bodyPr>
          <a:lstStyle/>
          <a:p>
            <a:r>
              <a:rPr lang="tr-TR" sz="2800" dirty="0">
                <a:solidFill>
                  <a:schemeClr val="bg1"/>
                </a:solidFill>
              </a:rPr>
              <a:t>   </a:t>
            </a:r>
            <a:r>
              <a:rPr lang="tr-TR" sz="2800" b="1" dirty="0">
                <a:solidFill>
                  <a:schemeClr val="bg1"/>
                </a:solidFill>
              </a:rPr>
              <a:t>Tekel döneminde 19 nevi çay vardı. 1980’lerin başlarında bu sayı 14’e indi. 1990’larda ise </a:t>
            </a:r>
          </a:p>
          <a:p>
            <a:r>
              <a:rPr lang="tr-TR" sz="2800" b="1" dirty="0">
                <a:solidFill>
                  <a:schemeClr val="bg1"/>
                </a:solidFill>
              </a:rPr>
              <a:t> 7’ye inen nevi sayısı son iki yıldır 4 nevidedir.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147" y="1145882"/>
            <a:ext cx="8173885" cy="5163589"/>
          </a:xfrm>
          <a:prstGeom prst="ellipse">
            <a:avLst/>
          </a:prstGeom>
          <a:ln>
            <a:noFill/>
          </a:ln>
          <a:effectLst>
            <a:softEdge rad="112500"/>
          </a:effectLst>
        </p:spPr>
      </p:pic>
      <p:sp>
        <p:nvSpPr>
          <p:cNvPr id="2" name="Slayt Numarası Yer Tutucusu 1"/>
          <p:cNvSpPr>
            <a:spLocks noGrp="1"/>
          </p:cNvSpPr>
          <p:nvPr>
            <p:ph type="sldNum" sz="quarter" idx="12"/>
          </p:nvPr>
        </p:nvSpPr>
        <p:spPr>
          <a:xfrm>
            <a:off x="10538923" y="6229792"/>
            <a:ext cx="1142245" cy="548529"/>
          </a:xfrm>
        </p:spPr>
        <p:txBody>
          <a:bodyPr/>
          <a:lstStyle/>
          <a:p>
            <a:r>
              <a:rPr lang="tr-TR" sz="2400" i="1" dirty="0">
                <a:effectLst>
                  <a:outerShdw blurRad="38100" dist="38100" dir="2700000" algn="tl">
                    <a:srgbClr val="000000">
                      <a:alpha val="43137"/>
                    </a:srgbClr>
                  </a:outerShdw>
                </a:effectLst>
                <a:latin typeface="Arial Black" panose="020B0A04020102020204" pitchFamily="34" charset="0"/>
              </a:rPr>
              <a:t>10</a:t>
            </a:r>
          </a:p>
        </p:txBody>
      </p:sp>
      <p:sp>
        <p:nvSpPr>
          <p:cNvPr id="3" name="Güneş 2"/>
          <p:cNvSpPr/>
          <p:nvPr/>
        </p:nvSpPr>
        <p:spPr>
          <a:xfrm>
            <a:off x="740609" y="1145882"/>
            <a:ext cx="672092" cy="643798"/>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9708" y="109770"/>
            <a:ext cx="1600674" cy="1548581"/>
          </a:xfrm>
          <a:prstGeom prst="ellipse">
            <a:avLst/>
          </a:prstGeom>
          <a:ln>
            <a:noFill/>
          </a:ln>
          <a:effectLst>
            <a:softEdge rad="112500"/>
          </a:effectLst>
        </p:spPr>
      </p:pic>
    </p:spTree>
    <p:extLst>
      <p:ext uri="{BB962C8B-B14F-4D97-AF65-F5344CB8AC3E}">
        <p14:creationId xmlns:p14="http://schemas.microsoft.com/office/powerpoint/2010/main" val="312560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sndAc>
          <p:stSnd>
            <p:snd r:embed="rId2" name="wind.wav"/>
          </p:stSnd>
        </p:sndAc>
      </p:transition>
    </mc:Choice>
    <mc:Fallback xmlns="">
      <p:transition spd="slow" advClick="0">
        <p:fade/>
        <p:sndAc>
          <p:stSnd>
            <p:snd r:embed="rId6"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a:xfrm>
            <a:off x="83167" y="6497938"/>
            <a:ext cx="7835577" cy="360062"/>
          </a:xfrm>
        </p:spPr>
        <p:txBody>
          <a:bodyPr/>
          <a:lstStyle/>
          <a:p>
            <a:r>
              <a:rPr lang="tr-TR" i="1" u="sng" dirty="0">
                <a:solidFill>
                  <a:schemeClr val="accent1"/>
                </a:solidFill>
                <a:latin typeface="Arial Black" panose="020B0A04020102020204" pitchFamily="34" charset="0"/>
              </a:rPr>
              <a:t>*Tasnif etmek: </a:t>
            </a:r>
            <a:r>
              <a:rPr lang="tr-TR" i="1" dirty="0">
                <a:solidFill>
                  <a:schemeClr val="accent1"/>
                </a:solidFill>
                <a:latin typeface="Arial Black" panose="020B0A04020102020204" pitchFamily="34" charset="0"/>
              </a:rPr>
              <a:t>Sınıflara ayırmak , bölümlemek</a:t>
            </a:r>
            <a:r>
              <a:rPr lang="tr-TR" dirty="0">
                <a:solidFill>
                  <a:schemeClr val="accent1"/>
                </a:solidFill>
              </a:rPr>
              <a:t>.</a:t>
            </a:r>
          </a:p>
        </p:txBody>
      </p:sp>
      <p:sp>
        <p:nvSpPr>
          <p:cNvPr id="4" name="Slayt Numarası Yer Tutucusu 3"/>
          <p:cNvSpPr>
            <a:spLocks noGrp="1"/>
          </p:cNvSpPr>
          <p:nvPr>
            <p:ph type="sldNum" sz="quarter" idx="12"/>
          </p:nvPr>
        </p:nvSpPr>
        <p:spPr/>
        <p:txBody>
          <a:bodyPr/>
          <a:lstStyle/>
          <a:p>
            <a:fld id="{2DCBF626-853D-42EC-91B9-E3F1B6290BFA}" type="slidenum">
              <a:rPr lang="tr-TR" sz="2400" b="1" i="1" smtClean="0">
                <a:latin typeface="Arial Black" panose="020B0A04020102020204" pitchFamily="34" charset="0"/>
              </a:rPr>
              <a:t>11</a:t>
            </a:fld>
            <a:endParaRPr lang="tr-TR" sz="2400" b="1" i="1" dirty="0">
              <a:latin typeface="Arial Black" panose="020B0A04020102020204" pitchFamily="34" charset="0"/>
            </a:endParaRPr>
          </a:p>
        </p:txBody>
      </p:sp>
      <p:sp>
        <p:nvSpPr>
          <p:cNvPr id="5" name="Metin kutusu 4"/>
          <p:cNvSpPr txBox="1"/>
          <p:nvPr/>
        </p:nvSpPr>
        <p:spPr>
          <a:xfrm>
            <a:off x="83167" y="152058"/>
            <a:ext cx="10368365" cy="461665"/>
          </a:xfrm>
          <a:prstGeom prst="rect">
            <a:avLst/>
          </a:prstGeom>
          <a:noFill/>
        </p:spPr>
        <p:txBody>
          <a:bodyPr wrap="square" rtlCol="0">
            <a:spAutoFit/>
          </a:bodyPr>
          <a:lstStyle/>
          <a:p>
            <a:r>
              <a:rPr lang="tr-TR" sz="2400" b="1" u="sng" dirty="0">
                <a:solidFill>
                  <a:schemeClr val="accent1"/>
                </a:solidFill>
                <a:latin typeface="Aharoni" panose="02010803020104030203" pitchFamily="2" charset="-79"/>
                <a:cs typeface="Aharoni" panose="02010803020104030203" pitchFamily="2" charset="-79"/>
              </a:rPr>
              <a:t>NEVİ ÇAYLARININ SINIFLANDIRILMASI</a:t>
            </a:r>
          </a:p>
        </p:txBody>
      </p:sp>
      <p:sp>
        <p:nvSpPr>
          <p:cNvPr id="6" name="Metin kutusu 5"/>
          <p:cNvSpPr txBox="1"/>
          <p:nvPr/>
        </p:nvSpPr>
        <p:spPr>
          <a:xfrm>
            <a:off x="0" y="625411"/>
            <a:ext cx="12008451" cy="6678751"/>
          </a:xfrm>
          <a:prstGeom prst="rect">
            <a:avLst/>
          </a:prstGeom>
          <a:noFill/>
        </p:spPr>
        <p:txBody>
          <a:bodyPr wrap="square" rtlCol="0">
            <a:spAutoFit/>
          </a:bodyPr>
          <a:lstStyle/>
          <a:p>
            <a:r>
              <a:rPr lang="tr-TR" b="1" dirty="0">
                <a:solidFill>
                  <a:schemeClr val="accent4">
                    <a:lumMod val="75000"/>
                  </a:schemeClr>
                </a:solidFill>
                <a:latin typeface="Arial Black" panose="020B0A04020102020204" pitchFamily="34" charset="0"/>
              </a:rPr>
              <a:t>   </a:t>
            </a:r>
            <a:r>
              <a:rPr lang="tr-TR" sz="2000" b="1" dirty="0">
                <a:solidFill>
                  <a:schemeClr val="accent4">
                    <a:lumMod val="75000"/>
                  </a:schemeClr>
                </a:solidFill>
                <a:latin typeface="Arial Black" panose="020B0A04020102020204" pitchFamily="34" charset="0"/>
              </a:rPr>
              <a:t>Üretilen nevi çaylar genellikle imalat kırığı ve kırık (kırmadan geçen) çaylar olmak üzere iki sınıfta toplanmaktadır.</a:t>
            </a:r>
          </a:p>
          <a:p>
            <a:r>
              <a:rPr lang="tr-TR" b="1" dirty="0">
                <a:solidFill>
                  <a:schemeClr val="accent4">
                    <a:lumMod val="75000"/>
                  </a:schemeClr>
                </a:solidFill>
                <a:latin typeface="Arial Black" panose="020B0A04020102020204" pitchFamily="34" charset="0"/>
              </a:rPr>
              <a:t>         </a:t>
            </a:r>
          </a:p>
          <a:p>
            <a:r>
              <a:rPr lang="tr-TR" sz="2000" b="1" dirty="0">
                <a:solidFill>
                  <a:schemeClr val="accent4">
                    <a:lumMod val="75000"/>
                  </a:schemeClr>
                </a:solidFill>
                <a:latin typeface="Arial Black" panose="020B0A04020102020204" pitchFamily="34" charset="0"/>
              </a:rPr>
              <a:t>        Kurutmalardan çıkıp tasnife* gelen ve her hangi bir kırma işlemine tabi tutulmadan elenen çaylara</a:t>
            </a:r>
            <a:r>
              <a:rPr lang="tr-TR" sz="2000" b="1" u="sng" dirty="0">
                <a:solidFill>
                  <a:schemeClr val="accent4">
                    <a:lumMod val="75000"/>
                  </a:schemeClr>
                </a:solidFill>
                <a:latin typeface="Arial Black" panose="020B0A04020102020204" pitchFamily="34" charset="0"/>
              </a:rPr>
              <a:t> imalat kırığı</a:t>
            </a:r>
            <a:r>
              <a:rPr lang="tr-TR" sz="2000" b="1" dirty="0">
                <a:solidFill>
                  <a:schemeClr val="accent4">
                    <a:lumMod val="75000"/>
                  </a:schemeClr>
                </a:solidFill>
                <a:latin typeface="Arial Black" panose="020B0A04020102020204" pitchFamily="34" charset="0"/>
              </a:rPr>
              <a:t> çaylar denir. </a:t>
            </a:r>
          </a:p>
          <a:p>
            <a:endParaRPr lang="tr-TR" sz="2000" b="1" dirty="0">
              <a:solidFill>
                <a:schemeClr val="accent4">
                  <a:lumMod val="75000"/>
                </a:schemeClr>
              </a:solidFill>
              <a:latin typeface="Arial Black" panose="020B0A04020102020204" pitchFamily="34" charset="0"/>
            </a:endParaRPr>
          </a:p>
          <a:p>
            <a:r>
              <a:rPr lang="tr-TR" sz="2000" b="1" dirty="0">
                <a:solidFill>
                  <a:schemeClr val="accent4">
                    <a:lumMod val="75000"/>
                  </a:schemeClr>
                </a:solidFill>
                <a:latin typeface="Arial Black" panose="020B0A04020102020204" pitchFamily="34" charset="0"/>
              </a:rPr>
              <a:t>1. nevi (OF) </a:t>
            </a:r>
            <a:r>
              <a:rPr lang="tr-TR" sz="2000" b="1" dirty="0" err="1">
                <a:solidFill>
                  <a:schemeClr val="accent4">
                    <a:lumMod val="75000"/>
                  </a:schemeClr>
                </a:solidFill>
                <a:latin typeface="Arial Black" panose="020B0A04020102020204" pitchFamily="34" charset="0"/>
              </a:rPr>
              <a:t>Orange</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Fannings</a:t>
            </a:r>
            <a:r>
              <a:rPr lang="tr-TR" sz="2000" b="1" dirty="0">
                <a:solidFill>
                  <a:schemeClr val="accent4">
                    <a:lumMod val="75000"/>
                  </a:schemeClr>
                </a:solidFill>
                <a:latin typeface="Arial Black" panose="020B0A04020102020204" pitchFamily="34" charset="0"/>
              </a:rPr>
              <a:t>. Çok ince, altın başlı imalat kırığı çay.</a:t>
            </a:r>
          </a:p>
          <a:p>
            <a:r>
              <a:rPr lang="tr-TR" sz="2000" b="1" dirty="0">
                <a:solidFill>
                  <a:schemeClr val="accent4">
                    <a:lumMod val="75000"/>
                  </a:schemeClr>
                </a:solidFill>
                <a:latin typeface="Arial Black" panose="020B0A04020102020204" pitchFamily="34" charset="0"/>
              </a:rPr>
              <a:t>2. nevi (BOP1) </a:t>
            </a:r>
            <a:r>
              <a:rPr lang="tr-TR" sz="2000" b="1" dirty="0" err="1">
                <a:solidFill>
                  <a:schemeClr val="accent4">
                    <a:lumMod val="75000"/>
                  </a:schemeClr>
                </a:solidFill>
                <a:latin typeface="Arial Black" panose="020B0A04020102020204" pitchFamily="34" charset="0"/>
              </a:rPr>
              <a:t>Broken</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Orange</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Pekoe</a:t>
            </a:r>
            <a:r>
              <a:rPr lang="tr-TR" sz="2000" b="1" dirty="0">
                <a:solidFill>
                  <a:schemeClr val="accent4">
                    <a:lumMod val="75000"/>
                  </a:schemeClr>
                </a:solidFill>
                <a:latin typeface="Arial Black" panose="020B0A04020102020204" pitchFamily="34" charset="0"/>
              </a:rPr>
              <a:t>. İnce, altın başlı ve kıvrım çay.</a:t>
            </a:r>
          </a:p>
          <a:p>
            <a:r>
              <a:rPr lang="tr-TR" sz="2000" b="1" dirty="0">
                <a:solidFill>
                  <a:schemeClr val="accent4">
                    <a:lumMod val="75000"/>
                  </a:schemeClr>
                </a:solidFill>
                <a:latin typeface="Arial Black" panose="020B0A04020102020204" pitchFamily="34" charset="0"/>
              </a:rPr>
              <a:t>3. nevi (OP) </a:t>
            </a:r>
            <a:r>
              <a:rPr lang="tr-TR" sz="2000" b="1" dirty="0" err="1">
                <a:solidFill>
                  <a:schemeClr val="accent4">
                    <a:lumMod val="75000"/>
                  </a:schemeClr>
                </a:solidFill>
                <a:latin typeface="Arial Black" panose="020B0A04020102020204" pitchFamily="34" charset="0"/>
              </a:rPr>
              <a:t>Orange</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Pekoe</a:t>
            </a:r>
            <a:r>
              <a:rPr lang="tr-TR" sz="2000" b="1" dirty="0">
                <a:solidFill>
                  <a:schemeClr val="accent4">
                    <a:lumMod val="75000"/>
                  </a:schemeClr>
                </a:solidFill>
                <a:latin typeface="Arial Black" panose="020B0A04020102020204" pitchFamily="34" charset="0"/>
              </a:rPr>
              <a:t>. Az altın başlı kıvrım çay.</a:t>
            </a:r>
          </a:p>
          <a:p>
            <a:r>
              <a:rPr lang="tr-TR" sz="2000" b="1" dirty="0">
                <a:solidFill>
                  <a:schemeClr val="accent4">
                    <a:lumMod val="75000"/>
                  </a:schemeClr>
                </a:solidFill>
                <a:latin typeface="Arial Black" panose="020B0A04020102020204" pitchFamily="34" charset="0"/>
              </a:rPr>
              <a:t>       </a:t>
            </a:r>
          </a:p>
          <a:p>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Midilton</a:t>
            </a:r>
            <a:r>
              <a:rPr lang="tr-TR" sz="2000" b="1" dirty="0">
                <a:solidFill>
                  <a:schemeClr val="accent4">
                    <a:lumMod val="75000"/>
                  </a:schemeClr>
                </a:solidFill>
                <a:latin typeface="Arial Black" panose="020B0A04020102020204" pitchFamily="34" charset="0"/>
              </a:rPr>
              <a:t> eleği ile 8 ve 10 numaralı </a:t>
            </a:r>
            <a:r>
              <a:rPr lang="tr-TR" sz="2000" b="1" dirty="0" err="1">
                <a:solidFill>
                  <a:schemeClr val="accent4">
                    <a:lumMod val="75000"/>
                  </a:schemeClr>
                </a:solidFill>
                <a:latin typeface="Arial Black" panose="020B0A04020102020204" pitchFamily="34" charset="0"/>
              </a:rPr>
              <a:t>pakka</a:t>
            </a:r>
            <a:r>
              <a:rPr lang="tr-TR" sz="2000" b="1" dirty="0">
                <a:solidFill>
                  <a:schemeClr val="accent4">
                    <a:lumMod val="75000"/>
                  </a:schemeClr>
                </a:solidFill>
                <a:latin typeface="Arial Black" panose="020B0A04020102020204" pitchFamily="34" charset="0"/>
              </a:rPr>
              <a:t> eleklerinin üzerinde kalan çayların mekanik olarak kırılıp, tekrar elenmesi sonucu elde edilen çaylara </a:t>
            </a:r>
            <a:r>
              <a:rPr lang="tr-TR" sz="2000" b="1" u="sng" dirty="0">
                <a:solidFill>
                  <a:schemeClr val="accent4">
                    <a:lumMod val="75000"/>
                  </a:schemeClr>
                </a:solidFill>
                <a:latin typeface="Arial Black" panose="020B0A04020102020204" pitchFamily="34" charset="0"/>
              </a:rPr>
              <a:t>kırık çaylar </a:t>
            </a:r>
            <a:r>
              <a:rPr lang="tr-TR" sz="2000" b="1" dirty="0">
                <a:solidFill>
                  <a:schemeClr val="accent4">
                    <a:lumMod val="75000"/>
                  </a:schemeClr>
                </a:solidFill>
                <a:latin typeface="Arial Black" panose="020B0A04020102020204" pitchFamily="34" charset="0"/>
              </a:rPr>
              <a:t>(kırmadan geçen) denir.</a:t>
            </a:r>
          </a:p>
          <a:p>
            <a:endParaRPr lang="tr-TR" sz="2000" b="1" dirty="0">
              <a:solidFill>
                <a:schemeClr val="accent4">
                  <a:lumMod val="75000"/>
                </a:schemeClr>
              </a:solidFill>
              <a:latin typeface="Arial Black" panose="020B0A04020102020204" pitchFamily="34" charset="0"/>
            </a:endParaRPr>
          </a:p>
          <a:p>
            <a:r>
              <a:rPr lang="tr-TR" sz="2000" b="1" dirty="0">
                <a:solidFill>
                  <a:schemeClr val="accent4">
                    <a:lumMod val="75000"/>
                  </a:schemeClr>
                </a:solidFill>
                <a:latin typeface="Arial Black" panose="020B0A04020102020204" pitchFamily="34" charset="0"/>
              </a:rPr>
              <a:t>4. nevi (F) </a:t>
            </a:r>
            <a:r>
              <a:rPr lang="tr-TR" sz="2000" b="1" dirty="0" err="1">
                <a:solidFill>
                  <a:schemeClr val="accent4">
                    <a:lumMod val="75000"/>
                  </a:schemeClr>
                </a:solidFill>
                <a:latin typeface="Arial Black" panose="020B0A04020102020204" pitchFamily="34" charset="0"/>
              </a:rPr>
              <a:t>Fanning</a:t>
            </a:r>
            <a:r>
              <a:rPr lang="tr-TR" sz="2000" b="1" dirty="0">
                <a:solidFill>
                  <a:schemeClr val="accent4">
                    <a:lumMod val="75000"/>
                  </a:schemeClr>
                </a:solidFill>
                <a:latin typeface="Arial Black" panose="020B0A04020102020204" pitchFamily="34" charset="0"/>
              </a:rPr>
              <a:t>. Çok ince kırık çay. kırık çay.</a:t>
            </a:r>
          </a:p>
          <a:p>
            <a:r>
              <a:rPr lang="tr-TR" sz="2000" b="1" dirty="0">
                <a:solidFill>
                  <a:schemeClr val="accent4">
                    <a:lumMod val="75000"/>
                  </a:schemeClr>
                </a:solidFill>
                <a:latin typeface="Arial Black" panose="020B0A04020102020204" pitchFamily="34" charset="0"/>
              </a:rPr>
              <a:t>5. nevi (BOP2) </a:t>
            </a:r>
            <a:r>
              <a:rPr lang="tr-TR" sz="2000" b="1" dirty="0" err="1">
                <a:solidFill>
                  <a:schemeClr val="accent4">
                    <a:lumMod val="75000"/>
                  </a:schemeClr>
                </a:solidFill>
                <a:latin typeface="Arial Black" panose="020B0A04020102020204" pitchFamily="34" charset="0"/>
              </a:rPr>
              <a:t>Broken</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Orange</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Pekoe</a:t>
            </a:r>
            <a:r>
              <a:rPr lang="tr-TR" sz="2000" b="1" dirty="0">
                <a:solidFill>
                  <a:schemeClr val="accent4">
                    <a:lumMod val="75000"/>
                  </a:schemeClr>
                </a:solidFill>
                <a:latin typeface="Arial Black" panose="020B0A04020102020204" pitchFamily="34" charset="0"/>
              </a:rPr>
              <a:t>. İnce kıvrımlı kırık çay.</a:t>
            </a:r>
          </a:p>
          <a:p>
            <a:r>
              <a:rPr lang="tr-TR" sz="2000" b="1" dirty="0">
                <a:solidFill>
                  <a:schemeClr val="accent4">
                    <a:lumMod val="75000"/>
                  </a:schemeClr>
                </a:solidFill>
                <a:latin typeface="Arial Black" panose="020B0A04020102020204" pitchFamily="34" charset="0"/>
              </a:rPr>
              <a:t>6. nevi (BP) </a:t>
            </a:r>
            <a:r>
              <a:rPr lang="tr-TR" sz="2000" b="1" dirty="0" err="1">
                <a:solidFill>
                  <a:schemeClr val="accent4">
                    <a:lumMod val="75000"/>
                  </a:schemeClr>
                </a:solidFill>
                <a:latin typeface="Arial Black" panose="020B0A04020102020204" pitchFamily="34" charset="0"/>
              </a:rPr>
              <a:t>Broken</a:t>
            </a:r>
            <a:r>
              <a:rPr lang="tr-TR" sz="2000" b="1" dirty="0">
                <a:solidFill>
                  <a:schemeClr val="accent4">
                    <a:lumMod val="75000"/>
                  </a:schemeClr>
                </a:solidFill>
                <a:latin typeface="Arial Black" panose="020B0A04020102020204" pitchFamily="34" charset="0"/>
              </a:rPr>
              <a:t> </a:t>
            </a:r>
            <a:r>
              <a:rPr lang="tr-TR" sz="2000" b="1" dirty="0" err="1">
                <a:solidFill>
                  <a:schemeClr val="accent4">
                    <a:lumMod val="75000"/>
                  </a:schemeClr>
                </a:solidFill>
                <a:latin typeface="Arial Black" panose="020B0A04020102020204" pitchFamily="34" charset="0"/>
              </a:rPr>
              <a:t>Pekoe</a:t>
            </a:r>
            <a:r>
              <a:rPr lang="tr-TR" sz="2000" b="1" dirty="0">
                <a:solidFill>
                  <a:schemeClr val="accent4">
                    <a:lumMod val="75000"/>
                  </a:schemeClr>
                </a:solidFill>
                <a:latin typeface="Arial Black" panose="020B0A04020102020204" pitchFamily="34" charset="0"/>
              </a:rPr>
              <a:t>. Kalın kıvrımlı kırık çay.</a:t>
            </a:r>
          </a:p>
          <a:p>
            <a:r>
              <a:rPr lang="tr-TR" b="1" dirty="0">
                <a:solidFill>
                  <a:schemeClr val="accent4">
                    <a:lumMod val="75000"/>
                  </a:schemeClr>
                </a:solidFill>
                <a:latin typeface="Arial Black" panose="020B0A04020102020204" pitchFamily="34" charset="0"/>
              </a:rPr>
              <a:t>7. nevi (D) </a:t>
            </a:r>
            <a:r>
              <a:rPr lang="tr-TR" b="1" dirty="0" err="1">
                <a:solidFill>
                  <a:schemeClr val="accent4">
                    <a:lumMod val="75000"/>
                  </a:schemeClr>
                </a:solidFill>
                <a:latin typeface="Arial Black" panose="020B0A04020102020204" pitchFamily="34" charset="0"/>
              </a:rPr>
              <a:t>Dust</a:t>
            </a:r>
            <a:r>
              <a:rPr lang="tr-TR" b="1" dirty="0">
                <a:solidFill>
                  <a:schemeClr val="accent4">
                    <a:lumMod val="75000"/>
                  </a:schemeClr>
                </a:solidFill>
                <a:latin typeface="Arial Black" panose="020B0A04020102020204" pitchFamily="34" charset="0"/>
              </a:rPr>
              <a:t>. Toz çay.</a:t>
            </a:r>
          </a:p>
          <a:p>
            <a:r>
              <a:rPr lang="tr-TR" b="1" dirty="0">
                <a:solidFill>
                  <a:schemeClr val="accent4">
                    <a:lumMod val="75000"/>
                  </a:schemeClr>
                </a:solidFill>
                <a:latin typeface="Arial Black" panose="020B0A04020102020204" pitchFamily="34" charset="0"/>
              </a:rPr>
              <a:t>          30 numara tasnif eleğinin altında kalan çaya toz çay (D) denir.</a:t>
            </a:r>
          </a:p>
          <a:p>
            <a:r>
              <a:rPr lang="tr-TR" b="1" dirty="0">
                <a:solidFill>
                  <a:schemeClr val="accent4">
                    <a:lumMod val="75000"/>
                  </a:schemeClr>
                </a:solidFill>
                <a:latin typeface="Arial Black" panose="020B0A04020102020204" pitchFamily="34" charset="0"/>
              </a:rPr>
              <a:t>      </a:t>
            </a:r>
          </a:p>
          <a:p>
            <a:r>
              <a:rPr lang="tr-TR" b="1" dirty="0">
                <a:solidFill>
                  <a:schemeClr val="accent4">
                    <a:lumMod val="75000"/>
                  </a:schemeClr>
                </a:solidFill>
                <a:latin typeface="Arial Black" panose="020B0A04020102020204" pitchFamily="34" charset="0"/>
              </a:rPr>
              <a:t>   </a:t>
            </a:r>
          </a:p>
          <a:p>
            <a:r>
              <a:rPr lang="tr-TR" dirty="0"/>
              <a:t>.</a:t>
            </a:r>
          </a:p>
        </p:txBody>
      </p:sp>
      <p:sp>
        <p:nvSpPr>
          <p:cNvPr id="13" name="Çentikli Sağ Ok 12"/>
          <p:cNvSpPr/>
          <p:nvPr/>
        </p:nvSpPr>
        <p:spPr>
          <a:xfrm>
            <a:off x="104322" y="1467197"/>
            <a:ext cx="573437" cy="3254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Çentikli Sağ Ok 15"/>
          <p:cNvSpPr/>
          <p:nvPr/>
        </p:nvSpPr>
        <p:spPr>
          <a:xfrm>
            <a:off x="83167" y="3639322"/>
            <a:ext cx="573437" cy="32546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stretch>
            <a:fillRect/>
          </a:stretch>
        </p:blipFill>
        <p:spPr>
          <a:xfrm>
            <a:off x="9252545" y="2023160"/>
            <a:ext cx="414564" cy="323116"/>
          </a:xfrm>
          <a:prstGeom prst="rect">
            <a:avLst/>
          </a:prstGeom>
        </p:spPr>
      </p:pic>
      <p:pic>
        <p:nvPicPr>
          <p:cNvPr id="10" name="Resim 9"/>
          <p:cNvPicPr>
            <a:picLocks noChangeAspect="1"/>
          </p:cNvPicPr>
          <p:nvPr/>
        </p:nvPicPr>
        <p:blipFill>
          <a:blip r:embed="rId5"/>
          <a:stretch>
            <a:fillRect/>
          </a:stretch>
        </p:blipFill>
        <p:spPr>
          <a:xfrm>
            <a:off x="83167" y="6090358"/>
            <a:ext cx="615749" cy="384081"/>
          </a:xfrm>
          <a:prstGeom prst="rect">
            <a:avLst/>
          </a:prstGeom>
        </p:spPr>
      </p:pic>
      <p:sp>
        <p:nvSpPr>
          <p:cNvPr id="11" name="Metin kutusu 10"/>
          <p:cNvSpPr txBox="1"/>
          <p:nvPr/>
        </p:nvSpPr>
        <p:spPr>
          <a:xfrm>
            <a:off x="9667109" y="2023160"/>
            <a:ext cx="2341342" cy="646331"/>
          </a:xfrm>
          <a:prstGeom prst="rect">
            <a:avLst/>
          </a:prstGeom>
          <a:noFill/>
        </p:spPr>
        <p:txBody>
          <a:bodyPr wrap="square" rtlCol="0">
            <a:spAutoFit/>
          </a:bodyPr>
          <a:lstStyle/>
          <a:p>
            <a:r>
              <a:rPr lang="tr-TR" dirty="0">
                <a:solidFill>
                  <a:srgbClr val="FFFF00"/>
                </a:solidFill>
              </a:rPr>
              <a:t>İmalat kırığı çaylar daha kalitelidir</a:t>
            </a:r>
            <a:r>
              <a:rPr lang="tr-TR" dirty="0"/>
              <a:t>.</a:t>
            </a:r>
          </a:p>
        </p:txBody>
      </p:sp>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6694" y="4034326"/>
            <a:ext cx="1333500" cy="1905000"/>
          </a:xfrm>
          <a:prstGeom prst="rect">
            <a:avLst/>
          </a:prstGeom>
        </p:spPr>
      </p:pic>
    </p:spTree>
    <p:extLst>
      <p:ext uri="{BB962C8B-B14F-4D97-AF65-F5344CB8AC3E}">
        <p14:creationId xmlns:p14="http://schemas.microsoft.com/office/powerpoint/2010/main" val="261114503"/>
      </p:ext>
    </p:extLst>
  </p:cSld>
  <p:clrMapOvr>
    <a:masterClrMapping/>
  </p:clrMapOvr>
  <mc:AlternateContent xmlns:mc="http://schemas.openxmlformats.org/markup-compatibility/2006" xmlns:p14="http://schemas.microsoft.com/office/powerpoint/2010/main">
    <mc:Choice Requires="p14">
      <p:transition spd="slow" p14:dur="1250" advClick="0">
        <p14:switch dir="r"/>
        <p:sndAc>
          <p:stSnd>
            <p:snd r:embed="rId3" name="bomb.wav"/>
          </p:stSnd>
        </p:sndAc>
      </p:transition>
    </mc:Choice>
    <mc:Fallback xmlns="">
      <p:transition spd="slow" advClick="0">
        <p:fade/>
        <p:sndAc>
          <p:stSnd>
            <p:snd r:embed="rId7"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anim calcmode="lin" valueType="num">
                                      <p:cBhvr>
                                        <p:cTn id="18" dur="400" fill="hold"/>
                                        <p:tgtEl>
                                          <p:spTgt spid="6"/>
                                        </p:tgtEl>
                                        <p:attrNameLst>
                                          <p:attrName>ppt_x</p:attrName>
                                        </p:attrNameLst>
                                      </p:cBhvr>
                                      <p:tavLst>
                                        <p:tav tm="0">
                                          <p:val>
                                            <p:strVal val="#ppt_x"/>
                                          </p:val>
                                        </p:tav>
                                        <p:tav tm="100000">
                                          <p:val>
                                            <p:strVal val="#ppt_x"/>
                                          </p:val>
                                        </p:tav>
                                      </p:tavLst>
                                    </p:anim>
                                    <p:anim calcmode="lin" valueType="num">
                                      <p:cBhvr>
                                        <p:cTn id="19" dur="400" fill="hold"/>
                                        <p:tgtEl>
                                          <p:spTgt spid="6"/>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80">
                                          <p:stCondLst>
                                            <p:cond delay="0"/>
                                          </p:stCondLst>
                                        </p:cTn>
                                        <p:tgtEl>
                                          <p:spTgt spid="11">
                                            <p:txEl>
                                              <p:pRg st="0" end="0"/>
                                            </p:txEl>
                                          </p:spTgt>
                                        </p:tgtEl>
                                      </p:cBhvr>
                                    </p:animEffect>
                                    <p:anim calcmode="lin" valueType="num">
                                      <p:cBhvr>
                                        <p:cTn id="27"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xEl>
                                              <p:pRg st="0" end="0"/>
                                            </p:txEl>
                                          </p:spTgt>
                                        </p:tgtEl>
                                      </p:cBhvr>
                                      <p:to x="100000" y="60000"/>
                                    </p:animScale>
                                    <p:animScale>
                                      <p:cBhvr>
                                        <p:cTn id="33" dur="166" decel="50000">
                                          <p:stCondLst>
                                            <p:cond delay="676"/>
                                          </p:stCondLst>
                                        </p:cTn>
                                        <p:tgtEl>
                                          <p:spTgt spid="11">
                                            <p:txEl>
                                              <p:pRg st="0" end="0"/>
                                            </p:txEl>
                                          </p:spTgt>
                                        </p:tgtEl>
                                      </p:cBhvr>
                                      <p:to x="100000" y="100000"/>
                                    </p:animScale>
                                    <p:animScale>
                                      <p:cBhvr>
                                        <p:cTn id="34" dur="26">
                                          <p:stCondLst>
                                            <p:cond delay="1312"/>
                                          </p:stCondLst>
                                        </p:cTn>
                                        <p:tgtEl>
                                          <p:spTgt spid="11">
                                            <p:txEl>
                                              <p:pRg st="0" end="0"/>
                                            </p:txEl>
                                          </p:spTgt>
                                        </p:tgtEl>
                                      </p:cBhvr>
                                      <p:to x="100000" y="80000"/>
                                    </p:animScale>
                                    <p:animScale>
                                      <p:cBhvr>
                                        <p:cTn id="35" dur="166" decel="50000">
                                          <p:stCondLst>
                                            <p:cond delay="1338"/>
                                          </p:stCondLst>
                                        </p:cTn>
                                        <p:tgtEl>
                                          <p:spTgt spid="11">
                                            <p:txEl>
                                              <p:pRg st="0" end="0"/>
                                            </p:txEl>
                                          </p:spTgt>
                                        </p:tgtEl>
                                      </p:cBhvr>
                                      <p:to x="100000" y="100000"/>
                                    </p:animScale>
                                    <p:animScale>
                                      <p:cBhvr>
                                        <p:cTn id="36" dur="26">
                                          <p:stCondLst>
                                            <p:cond delay="1642"/>
                                          </p:stCondLst>
                                        </p:cTn>
                                        <p:tgtEl>
                                          <p:spTgt spid="11">
                                            <p:txEl>
                                              <p:pRg st="0" end="0"/>
                                            </p:txEl>
                                          </p:spTgt>
                                        </p:tgtEl>
                                      </p:cBhvr>
                                      <p:to x="100000" y="90000"/>
                                    </p:animScale>
                                    <p:animScale>
                                      <p:cBhvr>
                                        <p:cTn id="37" dur="166" decel="50000">
                                          <p:stCondLst>
                                            <p:cond delay="1668"/>
                                          </p:stCondLst>
                                        </p:cTn>
                                        <p:tgtEl>
                                          <p:spTgt spid="11">
                                            <p:txEl>
                                              <p:pRg st="0" end="0"/>
                                            </p:txEl>
                                          </p:spTgt>
                                        </p:tgtEl>
                                      </p:cBhvr>
                                      <p:to x="100000" y="100000"/>
                                    </p:animScale>
                                    <p:animScale>
                                      <p:cBhvr>
                                        <p:cTn id="38" dur="26">
                                          <p:stCondLst>
                                            <p:cond delay="1808"/>
                                          </p:stCondLst>
                                        </p:cTn>
                                        <p:tgtEl>
                                          <p:spTgt spid="11">
                                            <p:txEl>
                                              <p:pRg st="0" end="0"/>
                                            </p:txEl>
                                          </p:spTgt>
                                        </p:tgtEl>
                                      </p:cBhvr>
                                      <p:to x="100000" y="95000"/>
                                    </p:animScale>
                                    <p:animScale>
                                      <p:cBhvr>
                                        <p:cTn id="39"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21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327390" y="52573"/>
            <a:ext cx="4234375" cy="567203"/>
          </a:xfrm>
        </p:spPr>
        <p:txBody>
          <a:bodyPr>
            <a:normAutofit fontScale="90000"/>
          </a:bodyPr>
          <a:lstStyle/>
          <a:p>
            <a:r>
              <a:rPr lang="tr-TR" sz="2400" b="1" u="sng" dirty="0">
                <a:latin typeface="Buxton Sketch" panose="03080500000500000004" pitchFamily="66" charset="0"/>
              </a:rPr>
              <a:t>4.Türkiye’de ki çay markaları:</a:t>
            </a:r>
          </a:p>
        </p:txBody>
      </p:sp>
      <p:sp>
        <p:nvSpPr>
          <p:cNvPr id="3" name="İçerik Yer Tutucusu 2"/>
          <p:cNvSpPr>
            <a:spLocks noGrp="1"/>
          </p:cNvSpPr>
          <p:nvPr>
            <p:ph idx="1"/>
          </p:nvPr>
        </p:nvSpPr>
        <p:spPr>
          <a:xfrm>
            <a:off x="0" y="563631"/>
            <a:ext cx="10691446" cy="801858"/>
          </a:xfrm>
        </p:spPr>
        <p:txBody>
          <a:bodyPr/>
          <a:lstStyle/>
          <a:p>
            <a:r>
              <a:rPr lang="tr-TR" b="1" dirty="0">
                <a:solidFill>
                  <a:schemeClr val="bg2">
                    <a:lumMod val="50000"/>
                  </a:schemeClr>
                </a:solidFill>
              </a:rPr>
              <a:t>Ülkemizde önde gelen çay markaları ;</a:t>
            </a:r>
          </a:p>
          <a:p>
            <a:pPr marL="0" indent="0">
              <a:buNone/>
            </a:pPr>
            <a:endParaRPr lang="tr-TR" b="1" dirty="0"/>
          </a:p>
        </p:txBody>
      </p:sp>
      <p:sp>
        <p:nvSpPr>
          <p:cNvPr id="4" name="Slayt Numarası Yer Tutucusu 3"/>
          <p:cNvSpPr>
            <a:spLocks noGrp="1"/>
          </p:cNvSpPr>
          <p:nvPr>
            <p:ph type="sldNum" sz="quarter" idx="12"/>
          </p:nvPr>
        </p:nvSpPr>
        <p:spPr>
          <a:xfrm>
            <a:off x="11214847" y="6252882"/>
            <a:ext cx="645264" cy="508702"/>
          </a:xfrm>
        </p:spPr>
        <p:txBody>
          <a:bodyPr/>
          <a:lstStyle/>
          <a:p>
            <a:fld id="{2DCBF626-853D-42EC-91B9-E3F1B6290BFA}" type="slidenum">
              <a:rPr lang="tr-TR" sz="2400" i="1" smtClean="0">
                <a:latin typeface="Arial Black" panose="020B0A04020102020204" pitchFamily="34" charset="0"/>
              </a:rPr>
              <a:t>12</a:t>
            </a:fld>
            <a:endParaRPr lang="tr-TR" sz="2400" i="1" dirty="0">
              <a:latin typeface="Arial Black" panose="020B0A04020102020204" pitchFamily="34" charset="0"/>
            </a:endParaRPr>
          </a:p>
        </p:txBody>
      </p:sp>
      <p:pic>
        <p:nvPicPr>
          <p:cNvPr id="24" name="Resim 23"/>
          <p:cNvPicPr>
            <a:picLocks noChangeAspect="1"/>
          </p:cNvPicPr>
          <p:nvPr/>
        </p:nvPicPr>
        <p:blipFill>
          <a:blip r:embed="rId3"/>
          <a:stretch>
            <a:fillRect/>
          </a:stretch>
        </p:blipFill>
        <p:spPr>
          <a:xfrm>
            <a:off x="0" y="1206670"/>
            <a:ext cx="1905000" cy="1524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Metin kutusu 4"/>
          <p:cNvSpPr txBox="1"/>
          <p:nvPr/>
        </p:nvSpPr>
        <p:spPr>
          <a:xfrm>
            <a:off x="2451294" y="1143476"/>
            <a:ext cx="9740706" cy="375836"/>
          </a:xfrm>
          <a:prstGeom prst="rect">
            <a:avLst/>
          </a:prstGeom>
          <a:noFill/>
        </p:spPr>
        <p:txBody>
          <a:bodyPr wrap="square" rtlCol="0">
            <a:spAutoFit/>
          </a:bodyPr>
          <a:lstStyle/>
          <a:p>
            <a:r>
              <a:rPr lang="tr-TR" dirty="0"/>
              <a:t>  </a:t>
            </a:r>
            <a:endParaRPr lang="tr-TR" b="1" dirty="0">
              <a:solidFill>
                <a:srgbClr val="FFFF00"/>
              </a:solidFill>
            </a:endParaRPr>
          </a:p>
        </p:txBody>
      </p:sp>
      <p:graphicFrame>
        <p:nvGraphicFramePr>
          <p:cNvPr id="11" name="Tablo 10"/>
          <p:cNvGraphicFramePr>
            <a:graphicFrameLocks noGrp="1"/>
          </p:cNvGraphicFramePr>
          <p:nvPr>
            <p:extLst>
              <p:ext uri="{D42A27DB-BD31-4B8C-83A1-F6EECF244321}">
                <p14:modId xmlns:p14="http://schemas.microsoft.com/office/powerpoint/2010/main" val="990260658"/>
              </p:ext>
            </p:extLst>
          </p:nvPr>
        </p:nvGraphicFramePr>
        <p:xfrm>
          <a:off x="2045777" y="-9144079"/>
          <a:ext cx="5096552" cy="4041411"/>
        </p:xfrm>
        <a:graphic>
          <a:graphicData uri="http://schemas.openxmlformats.org/drawingml/2006/table">
            <a:tbl>
              <a:tblPr/>
              <a:tblGrid>
                <a:gridCol w="2446958">
                  <a:extLst>
                    <a:ext uri="{9D8B030D-6E8A-4147-A177-3AD203B41FA5}">
                      <a16:colId xmlns:a16="http://schemas.microsoft.com/office/drawing/2014/main" val="20000"/>
                    </a:ext>
                  </a:extLst>
                </a:gridCol>
                <a:gridCol w="569483">
                  <a:extLst>
                    <a:ext uri="{9D8B030D-6E8A-4147-A177-3AD203B41FA5}">
                      <a16:colId xmlns:a16="http://schemas.microsoft.com/office/drawing/2014/main" val="20001"/>
                    </a:ext>
                  </a:extLst>
                </a:gridCol>
                <a:gridCol w="941145">
                  <a:extLst>
                    <a:ext uri="{9D8B030D-6E8A-4147-A177-3AD203B41FA5}">
                      <a16:colId xmlns:a16="http://schemas.microsoft.com/office/drawing/2014/main" val="20002"/>
                    </a:ext>
                  </a:extLst>
                </a:gridCol>
                <a:gridCol w="569483">
                  <a:extLst>
                    <a:ext uri="{9D8B030D-6E8A-4147-A177-3AD203B41FA5}">
                      <a16:colId xmlns:a16="http://schemas.microsoft.com/office/drawing/2014/main" val="20003"/>
                    </a:ext>
                  </a:extLst>
                </a:gridCol>
                <a:gridCol w="569483">
                  <a:extLst>
                    <a:ext uri="{9D8B030D-6E8A-4147-A177-3AD203B41FA5}">
                      <a16:colId xmlns:a16="http://schemas.microsoft.com/office/drawing/2014/main" val="20004"/>
                    </a:ext>
                  </a:extLst>
                </a:gridCol>
              </a:tblGrid>
              <a:tr h="92999">
                <a:tc>
                  <a:txBody>
                    <a:bodyPr/>
                    <a:lstStyle/>
                    <a:p>
                      <a:endParaRPr lang="tr-TR" sz="100"/>
                    </a:p>
                  </a:txBody>
                  <a:tcPr marL="1786" marR="1786" marT="893" marB="893">
                    <a:lnL>
                      <a:noFill/>
                    </a:lnL>
                    <a:lnR>
                      <a:noFill/>
                    </a:lnR>
                    <a:lnT>
                      <a:noFill/>
                    </a:lnT>
                    <a:lnB>
                      <a:noFill/>
                    </a:lnB>
                  </a:tcPr>
                </a:tc>
                <a:tc>
                  <a:txBody>
                    <a:bodyPr/>
                    <a:lstStyle/>
                    <a:p>
                      <a:endParaRPr lang="tr-TR" sz="100"/>
                    </a:p>
                  </a:txBody>
                  <a:tcPr marL="1786" marR="1786" marT="893" marB="893">
                    <a:lnL>
                      <a:noFill/>
                    </a:lnL>
                  </a:tcPr>
                </a:tc>
                <a:tc gridSpan="2">
                  <a:txBody>
                    <a:bodyPr/>
                    <a:lstStyle/>
                    <a:p>
                      <a:endParaRPr lang="tr-TR" sz="100"/>
                    </a:p>
                  </a:txBody>
                  <a:tcPr marL="1786" marR="1786" marT="893" marB="893"/>
                </a:tc>
                <a:tc hMerge="1">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00"/>
                  </a:ext>
                </a:extLst>
              </a:tr>
              <a:tr h="92999">
                <a:tc>
                  <a:txBody>
                    <a:bodyPr/>
                    <a:lstStyle/>
                    <a:p>
                      <a:endParaRPr lang="tr-TR" sz="100"/>
                    </a:p>
                  </a:txBody>
                  <a:tcPr marL="0" marR="0" marT="0" marB="0">
                    <a:lnL>
                      <a:noFill/>
                    </a:lnL>
                    <a:lnR>
                      <a:noFill/>
                    </a:lnR>
                    <a:lnT>
                      <a:noFill/>
                    </a:lnT>
                    <a:lnB>
                      <a:noFill/>
                    </a:lnB>
                  </a:tcPr>
                </a:tc>
                <a:tc>
                  <a:txBody>
                    <a:bodyPr/>
                    <a:lstStyle/>
                    <a:p>
                      <a:endParaRPr lang="tr-TR" sz="100"/>
                    </a:p>
                  </a:txBody>
                  <a:tcPr marL="1786" marR="1786" marT="893" marB="893">
                    <a:lnL>
                      <a:noFill/>
                    </a:lnL>
                  </a:tcPr>
                </a:tc>
                <a:tc gridSpan="2">
                  <a:txBody>
                    <a:bodyPr/>
                    <a:lstStyle/>
                    <a:p>
                      <a:endParaRPr lang="tr-TR" sz="100"/>
                    </a:p>
                  </a:txBody>
                  <a:tcPr marL="1786" marR="1786" marT="893" marB="893"/>
                </a:tc>
                <a:tc hMerge="1">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01"/>
                  </a:ext>
                </a:extLst>
              </a:tr>
              <a:tr h="208914">
                <a:tc>
                  <a:txBody>
                    <a:bodyPr/>
                    <a:lstStyle/>
                    <a:p>
                      <a:pPr algn="just"/>
                      <a:r>
                        <a:rPr lang="tr-TR" sz="100">
                          <a:effectLst/>
                          <a:latin typeface="Arial" panose="020B0604020202020204" pitchFamily="34" charset="0"/>
                        </a:rPr>
                        <a:t>Çaykur, 47 Yaş Çay İşleme Fabrikası, 1 Çay Paketleme Fabrikası, 2 Pazarlama ve Üretim Bölge Müdürlüğü, 7 Pazarlama Bölge Müdürlüğü, Anatamir Fabrikası, Atatürk Çay ve Bahçe Kültürleri Araştırma Enstitüsü Müdürlüğü, 16.500 çalışanı ve 6.600 ton/gün yaş çay işleme kapasitesi ile Türkiye çay sektörünün en büyük ve lider kuruluşudur.</a:t>
                      </a:r>
                      <a:endParaRPr lang="tr-TR" sz="100">
                        <a:effectLst/>
                      </a:endParaRPr>
                    </a:p>
                    <a:p>
                      <a:pPr algn="just"/>
                      <a:r>
                        <a:rPr lang="tr-TR" sz="100">
                          <a:effectLst/>
                          <a:latin typeface="Arial" panose="020B0604020202020204" pitchFamily="34" charset="0"/>
                        </a:rPr>
                        <a:t>Bölgede üretilen yaş çay ürününün yıllara göre değişmekle birlikte yaklaşık %55-60'ı Çaykur tarafından satın alınmaktadır. Çaykur'un yurt içi kuru çay piyasasındaki pazar payı ise yaklaşık %60-65 `dir.</a:t>
                      </a:r>
                      <a:endParaRPr lang="tr-TR" sz="100">
                        <a:effectLst/>
                      </a:endParaRPr>
                    </a:p>
                    <a:p>
                      <a:pPr algn="just"/>
                      <a:r>
                        <a:rPr lang="tr-TR" sz="100">
                          <a:effectLst/>
                          <a:latin typeface="Arial" panose="020B0604020202020204" pitchFamily="34" charset="0"/>
                        </a:rPr>
                        <a:t>İktisadi Devlet Teşekkülü olan Çaykur, Türkiye'nin Tarım Politikasına uygun olarak çay ziraatını geliştirmek, çay kalitesini ıslah etmek, işlenmesini teknik esaslara göre yürütmek, iç ve dış pazar isteklerini karşılamak üzere kuru çay üretmek, ithal etmek ve ihraç etmek, verimlilik esasına dayalı işletme politikasıyla sermaye birikimine yardım ederek yatırım kaynağı yaratmak amacıyla merkezi Rize'de olmak üzere teşkil edilmiştir.</a:t>
                      </a:r>
                      <a:endParaRPr lang="tr-TR" sz="100">
                        <a:effectLst/>
                      </a:endParaRPr>
                    </a:p>
                    <a:p>
                      <a:pPr algn="just"/>
                      <a:r>
                        <a:rPr lang="tr-TR" sz="100">
                          <a:effectLst/>
                          <a:latin typeface="Arial" panose="020B0604020202020204" pitchFamily="34" charset="0"/>
                        </a:rPr>
                        <a:t>Üreticilerden, işletmeye uygun nitelikteki çay yapraklarını satın almak, işlemek ve değerlendirmek için teknolojik faaliyette bulunmak, ürettiği veya ithal ettiği kuru çayların iç ve dış pazar isteklerine uygun olarak harmanlanmasını, paketlenmesini ve pazarlanmasını sağlamak,</a:t>
                      </a:r>
                      <a:r>
                        <a:rPr lang="tr-TR" sz="100" b="1">
                          <a:effectLst/>
                          <a:latin typeface="Arial" panose="020B0604020202020204" pitchFamily="34" charset="0"/>
                        </a:rPr>
                        <a:t> </a:t>
                      </a:r>
                      <a:r>
                        <a:rPr lang="tr-TR" sz="100">
                          <a:effectLst/>
                          <a:latin typeface="Arial" panose="020B0604020202020204" pitchFamily="34" charset="0"/>
                        </a:rPr>
                        <a:t>Çaykur' un faaliyet konularını oluşturmaktadır.</a:t>
                      </a:r>
                      <a:endParaRPr lang="tr-TR" sz="100">
                        <a:effectLst/>
                      </a:endParaRPr>
                    </a:p>
                    <a:p>
                      <a:pPr algn="just"/>
                      <a:r>
                        <a:rPr lang="tr-TR" sz="100">
                          <a:effectLst/>
                          <a:latin typeface="Arial" panose="020B0604020202020204" pitchFamily="34" charset="0"/>
                        </a:rPr>
                        <a:t>Çaykur, bu amaçla gerekli tesisleri kurmak ve çay yapraklarını işlemek, üretim faaliyetlerinden doğan yan ürünleri değerlendirmek ve yardımcı maddeler üretmek, çay ürününün kalite ve veriminin ve işletme tekniğinin geliştirilmesi için gerekli araştırmaları yapmak, müessese ve laboratuarlar kurmak işletmek, ticaretle iştigal etmek, ihracat ve ithalat yapmak, çay üreticilerinin kooperatifleşmesi için gerekli olan faaliyetlerde bulunmak, çay borsasına çay sanayicilerinin katılımında önderlik yapmak, çay eksperlerinin yetiştirilmesi için gerekli önlemleri almak, kamulaştırma yapmak, istihdam geliştirme çalışmaları kapsamında düzenlenen beceri kazandırma programlarının uygulanmasını sağlamak, küçük ve orta büyüklükteki özel kuruluşlara idari ve teknik alanlarda rehberlik yapmak, mevzuat uyarınca verilen diğer görevleri yerine getirmek için çalışmalarını yürütmektedir.</a:t>
                      </a:r>
                      <a:endParaRPr lang="tr-TR" sz="100">
                        <a:effectLst/>
                      </a:endParaRPr>
                    </a:p>
                  </a:txBody>
                  <a:tcPr marL="0" marR="0" marT="0" marB="0">
                    <a:lnL>
                      <a:noFill/>
                    </a:lnL>
                    <a:lnR>
                      <a:noFill/>
                    </a:lnR>
                    <a:lnT>
                      <a:noFill/>
                    </a:lnT>
                    <a:lnB>
                      <a:noFill/>
                    </a:lnB>
                  </a:tcPr>
                </a:tc>
                <a:tc>
                  <a:txBody>
                    <a:bodyPr/>
                    <a:lstStyle/>
                    <a:p>
                      <a:endParaRPr lang="tr-TR" sz="100"/>
                    </a:p>
                  </a:txBody>
                  <a:tcPr marL="1786" marR="1786" marT="893" marB="893">
                    <a:lnL>
                      <a:noFill/>
                    </a:lnL>
                  </a:tcPr>
                </a:tc>
                <a:tc gridSpan="2">
                  <a:txBody>
                    <a:bodyPr/>
                    <a:lstStyle/>
                    <a:p>
                      <a:endParaRPr lang="tr-TR" sz="100"/>
                    </a:p>
                  </a:txBody>
                  <a:tcPr marL="1786" marR="1786" marT="893" marB="893"/>
                </a:tc>
                <a:tc hMerge="1">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02"/>
                  </a:ext>
                </a:extLst>
              </a:tr>
              <a:tr h="99881">
                <a:tc>
                  <a:txBody>
                    <a:bodyPr/>
                    <a:lstStyle/>
                    <a:p>
                      <a:pPr algn="r"/>
                      <a:r>
                        <a:rPr lang="tr-TR" sz="100" u="none" strike="noStrike">
                          <a:solidFill>
                            <a:srgbClr val="0000FF"/>
                          </a:solidFill>
                          <a:effectLst/>
                          <a:latin typeface="Arial" panose="020B0604020202020204" pitchFamily="34" charset="0"/>
                          <a:hlinkClick r:id="rId4"/>
                        </a:rPr>
                        <a:t>ÜRÜN ARA</a:t>
                      </a:r>
                      <a:endParaRPr lang="tr-TR" sz="100">
                        <a:effectLst/>
                      </a:endParaRPr>
                    </a:p>
                  </a:txBody>
                  <a:tcPr marL="0" marR="0" marT="0" marB="0">
                    <a:lnL>
                      <a:noFill/>
                    </a:lnL>
                    <a:lnR>
                      <a:noFill/>
                    </a:lnR>
                    <a:lnT>
                      <a:noFill/>
                    </a:lnT>
                    <a:lnB>
                      <a:noFill/>
                    </a:lnB>
                  </a:tcPr>
                </a:tc>
                <a:tc>
                  <a:txBody>
                    <a:bodyPr/>
                    <a:lstStyle/>
                    <a:p>
                      <a:endParaRPr lang="tr-TR" sz="100"/>
                    </a:p>
                  </a:txBody>
                  <a:tcPr marL="1786" marR="1786" marT="893" marB="893">
                    <a:lnL>
                      <a:noFill/>
                    </a:lnL>
                  </a:tcPr>
                </a:tc>
                <a:tc gridSpan="2">
                  <a:txBody>
                    <a:bodyPr/>
                    <a:lstStyle/>
                    <a:p>
                      <a:endParaRPr lang="tr-TR" sz="100"/>
                    </a:p>
                  </a:txBody>
                  <a:tcPr marL="1786" marR="1786" marT="893" marB="893"/>
                </a:tc>
                <a:tc hMerge="1">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03"/>
                  </a:ext>
                </a:extLst>
              </a:tr>
              <a:tr h="99881">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04"/>
                  </a:ext>
                </a:extLst>
              </a:tr>
              <a:tr h="99881">
                <a:tc gridSpan="4">
                  <a:txBody>
                    <a:bodyPr/>
                    <a:lstStyle/>
                    <a:p>
                      <a:r>
                        <a:rPr lang="tr-TR" sz="100">
                          <a:effectLst/>
                        </a:rPr>
                        <a:t> </a:t>
                      </a:r>
                    </a:p>
                  </a:txBody>
                  <a:tcPr marL="0" marR="0" marT="0" marB="0">
                    <a:lnL>
                      <a:noFill/>
                    </a:lnL>
                    <a:lnR>
                      <a:noFill/>
                    </a:lnR>
                    <a:lnT>
                      <a:noFill/>
                    </a:lnT>
                    <a:lnB>
                      <a:noFill/>
                    </a:lnB>
                    <a:solidFill>
                      <a:srgbClr val="CFFD8A"/>
                    </a:solidFill>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05"/>
                  </a:ext>
                </a:extLst>
              </a:tr>
              <a:tr h="99881">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06"/>
                  </a:ext>
                </a:extLst>
              </a:tr>
              <a:tr h="127967">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07"/>
                  </a:ext>
                </a:extLst>
              </a:tr>
              <a:tr h="819585">
                <a:tc rowSpan="2">
                  <a:txBody>
                    <a:bodyPr/>
                    <a:lstStyle/>
                    <a:p>
                      <a:pPr algn="ctr"/>
                      <a:endParaRPr lang="tr-TR" sz="100">
                        <a:effectLst/>
                      </a:endParaRPr>
                    </a:p>
                  </a:txBody>
                  <a:tcPr marL="0" marR="0" marT="0" marB="0">
                    <a:lnL>
                      <a:noFill/>
                    </a:lnL>
                    <a:lnR>
                      <a:noFill/>
                    </a:lnR>
                    <a:lnT>
                      <a:noFill/>
                    </a:lnT>
                    <a:lnB>
                      <a:noFill/>
                    </a:lnB>
                  </a:tcPr>
                </a:tc>
                <a:tc rowSpan="2">
                  <a:txBody>
                    <a:bodyPr/>
                    <a:lstStyle/>
                    <a:p>
                      <a:pPr algn="ctr"/>
                      <a:r>
                        <a:rPr lang="tr-TR" sz="100">
                          <a:effectLst/>
                        </a:rPr>
                        <a:t> </a:t>
                      </a:r>
                    </a:p>
                  </a:txBody>
                  <a:tcPr marL="0" marR="0" marT="0" marB="0">
                    <a:lnL>
                      <a:noFill/>
                    </a:lnL>
                    <a:lnR>
                      <a:noFill/>
                    </a:lnR>
                    <a:lnT>
                      <a:noFill/>
                    </a:lnT>
                    <a:lnB>
                      <a:noFill/>
                    </a:lnB>
                  </a:tcPr>
                </a:tc>
                <a:tc gridSpan="2">
                  <a:txBody>
                    <a:bodyPr/>
                    <a:lstStyle/>
                    <a:p>
                      <a:pPr algn="just"/>
                      <a:r>
                        <a:rPr lang="tr-TR" sz="100" b="1">
                          <a:effectLst/>
                        </a:rPr>
                        <a:t>DOĞUŞ ÇAY</a:t>
                      </a:r>
                      <a:endParaRPr lang="tr-TR" sz="100">
                        <a:effectLst/>
                      </a:endParaRPr>
                    </a:p>
                    <a:p>
                      <a:pPr algn="just"/>
                      <a:r>
                        <a:rPr lang="tr-TR" sz="100">
                          <a:effectLst/>
                          <a:latin typeface="tahoma" panose="020B0604030504040204" pitchFamily="34" charset="0"/>
                        </a:rPr>
                        <a:t>1985 yılında bir aile şirketi olarak kurulan Doğuş Grup, ilk yatırımını çay sektöründe gerçekleştirdi. Çay ile başlayan faaliyet alanı ilerleyen yıllarda şeker ve konserve faaliyetleri ile devam etti.</a:t>
                      </a:r>
                      <a:endParaRPr lang="tr-TR" sz="100">
                        <a:effectLst/>
                      </a:endParaRPr>
                    </a:p>
                    <a:p>
                      <a:pPr algn="just"/>
                      <a:r>
                        <a:rPr lang="tr-TR" sz="100">
                          <a:effectLst/>
                          <a:latin typeface="tahoma" panose="020B0604030504040204" pitchFamily="34" charset="0"/>
                        </a:rPr>
                        <a:t>İleriyi görebilmek, değişen tüketici tercihleri karşısında doğru stratejiler belirleyip beklentilerin üzerinde ürünlerle piyasada yer almak ve ilkeleri doğrultusunda gelişmek, kurulduğu yıldan bu yana Doğuş Grup'un, temel yapı taşlarını oluşturdu. Bu yapı taşları ile inşa edilen tesislerde, Doğuş Markası altında üretilen ürünler, kendi kategorilerinde lider markalar içinde yer almakta.</a:t>
                      </a:r>
                      <a:endParaRPr lang="tr-TR" sz="100">
                        <a:effectLst/>
                      </a:endParaRPr>
                    </a:p>
                    <a:p>
                      <a:pPr algn="just"/>
                      <a:r>
                        <a:rPr lang="tr-TR" sz="100">
                          <a:effectLst/>
                          <a:latin typeface="tahoma" panose="020B0604030504040204" pitchFamily="34" charset="0"/>
                        </a:rPr>
                        <a:t>Doğuş Grup'un ilk girişimi olan Doğuş Çay, Türkiye'de özel kuruluşlara üretim izni verilmesi ile birlikte başladı. İlk olarak dökme çay ile başlayan yatırımlar, ilerleyen yıllarda poşet çay, yeşil çay ve bitki meyve çayları üretimleri ile devam etti. Yüksek hedefleri doğrultusunda, standartlarını da yüksek tutan Doğuş Çay, 2000 yılından itibaren TSE, ISO 9001 ve ISO 22000 belgelerini aldı. AB normlarındaki hijyenik tesislerde, el değmeden üretilen ve sürekli laboratuar testlerinden geçirilen ürünler, Türk damak tadına uyan lezzeti, ideal rengi ve kendine özgü kokusuyla raflarda yer almakta. Rize'de 5 adet çay işleme ve Ordu'da 1 adet çay paketleme fabrikası ile yıllık 35.000 ton üretim kapasitesine sahip Doğuş Çay; yeniliklere hızla uyum sağlayan dinamik yapısı ve sürekli yükselen grafiği ile özel sektörün lider markası oldu.</a:t>
                      </a:r>
                      <a:endParaRPr lang="tr-TR" sz="100">
                        <a:effectLst/>
                      </a:endParaRPr>
                    </a:p>
                    <a:p>
                      <a:pPr algn="just"/>
                      <a:r>
                        <a:rPr lang="tr-TR" sz="100">
                          <a:effectLst/>
                          <a:latin typeface="tahoma" panose="020B0604030504040204" pitchFamily="34" charset="0"/>
                        </a:rPr>
                        <a:t>1994 yılında alınan bir kararla, çay kategorisini desteklemek ve ürün portföyünü genişletmek amacıyla Doğuş Şeker üretimine başlandı. Halen ISO 22000 ve ISO 9001 belgelerine sahip, Eskişehir ve Gebze paketleme fabrikalarında, el değmeden üretilen Doğuş Şeker, sektörde ilk iki marka arasında yer almakta.</a:t>
                      </a:r>
                      <a:br>
                        <a:rPr lang="tr-TR" sz="100">
                          <a:effectLst/>
                          <a:latin typeface="tahoma" panose="020B0604030504040204" pitchFamily="34" charset="0"/>
                        </a:rPr>
                      </a:br>
                      <a:r>
                        <a:rPr lang="tr-TR" sz="100">
                          <a:effectLst/>
                          <a:latin typeface="tahoma" panose="020B0604030504040204" pitchFamily="34" charset="0"/>
                        </a:rPr>
                        <a:t>Doğuş Grup, çay ve şeker kategorilerindeki liderliğini gıdanın diğer kollarında da sürdürme ve gıda sektöründe büyüme kararı doğrultusunda, 2008 yılı itibariyle, Doğuş Bahçe markası altında domates salçası üretimi ile faaliyet alanlarını genişletti. Domates tarımı açısından en verimli arazilerin bulunduğu İzmir'in Ödemiş ilçe'sinde bulunan, 70 bin m2 alan üzerine kurulu 7500 m2 kapalı alana sahip Doğuş Bahçe Salça ve Konserve Fabrikası, bulunduğu bölge itibariyle en kaliteli domates tarımının gerçekleştirildiği, Türkiye'nin en verimli tarım alanlarının tam ortasında yer almakta.</a:t>
                      </a:r>
                      <a:endParaRPr lang="tr-TR" sz="100">
                        <a:effectLst/>
                      </a:endParaRPr>
                    </a:p>
                    <a:p>
                      <a:pPr algn="just"/>
                      <a:r>
                        <a:rPr lang="tr-TR" sz="100">
                          <a:effectLst/>
                          <a:latin typeface="tahoma" panose="020B0604030504040204" pitchFamily="34" charset="0"/>
                        </a:rPr>
                        <a:t>Doğuş Grup, iş ortaklarına en hızlı ve en doğru hizmeti verebilmek için oluşturduğu satış organizasyonunda da, ürünleriyle aynı paralellikteki mükemmelliği hedefledi. Kalifiye satış ekibi, lojistik gücü, yaygın bayii ağı ve etkin dağıtım sistemiyle Türkiye'nin dört bir yanına ulaştı.</a:t>
                      </a:r>
                      <a:endParaRPr lang="tr-TR" sz="100">
                        <a:effectLst/>
                      </a:endParaRPr>
                    </a:p>
                    <a:p>
                      <a:pPr algn="just"/>
                      <a:r>
                        <a:rPr lang="tr-TR" sz="100">
                          <a:effectLst/>
                          <a:latin typeface="tahoma" panose="020B0604030504040204" pitchFamily="34" charset="0"/>
                        </a:rPr>
                        <a:t>1985'den itibaren çağdaş ve güvenilir bir şirket olarak sektörde var olan Doğuş Grup; ilkeleriyle, standartlara ve insan sağlığına gösterdiği özenle, yenilikçi yaklaşımı, rekabetçi yapısı ve kalitesiyle adını gelecekte de yaşatmak için çalışmalarına aralıksız devam ediyor. ve güvenilir bir marka olarak sektörde var olan Doğuş Çay; ilkeleriyle, standartlara ve insan sağlığına gösterdiği özenle, yenilikçi yaklaşımı, rekabetçi yapısı ve kalitesiyle adını gelecekte de yaşatmak için çalışmalarına aralıksız devam ediyor.</a:t>
                      </a:r>
                      <a:endParaRPr lang="tr-TR" sz="100">
                        <a:effectLst/>
                      </a:endParaRPr>
                    </a:p>
                  </a:txBody>
                  <a:tcPr marL="0" marR="0" marT="0" marB="0">
                    <a:lnL>
                      <a:noFill/>
                    </a:lnL>
                    <a:lnR>
                      <a:noFill/>
                    </a:lnR>
                    <a:lnT>
                      <a:noFill/>
                    </a:lnT>
                    <a:lnB>
                      <a:noFill/>
                    </a:lnB>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08"/>
                  </a:ext>
                </a:extLst>
              </a:tr>
              <a:tr h="58590">
                <a:tc vMerge="1">
                  <a:txBody>
                    <a:bodyPr/>
                    <a:lstStyle/>
                    <a:p>
                      <a:endParaRPr lang="tr-TR"/>
                    </a:p>
                  </a:txBody>
                  <a:tcPr/>
                </a:tc>
                <a:tc vMerge="1">
                  <a:txBody>
                    <a:bodyPr/>
                    <a:lstStyle/>
                    <a:p>
                      <a:endParaRPr lang="tr-TR"/>
                    </a:p>
                  </a:txBody>
                  <a:tcPr/>
                </a:tc>
                <a:tc gridSpan="2">
                  <a:txBody>
                    <a:bodyPr/>
                    <a:lstStyle/>
                    <a:p>
                      <a:pPr algn="r"/>
                      <a:r>
                        <a:rPr lang="tr-TR" sz="100" u="none" strike="noStrike">
                          <a:solidFill>
                            <a:srgbClr val="0000FF"/>
                          </a:solidFill>
                          <a:effectLst/>
                          <a:latin typeface="Arial" panose="020B0604020202020204" pitchFamily="34" charset="0"/>
                          <a:hlinkClick r:id="rId5"/>
                        </a:rPr>
                        <a:t>ÜRÜN ARA</a:t>
                      </a:r>
                      <a:endParaRPr lang="tr-TR" sz="100">
                        <a:effectLst/>
                      </a:endParaRPr>
                    </a:p>
                  </a:txBody>
                  <a:tcPr marL="0" marR="0" marT="0" marB="0">
                    <a:lnL>
                      <a:noFill/>
                    </a:lnL>
                    <a:lnR>
                      <a:noFill/>
                    </a:lnR>
                    <a:lnT>
                      <a:noFill/>
                    </a:lnT>
                    <a:lnB>
                      <a:noFill/>
                    </a:lnB>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09"/>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0"/>
                  </a:ext>
                </a:extLst>
              </a:tr>
              <a:tr h="0">
                <a:tc gridSpan="4">
                  <a:txBody>
                    <a:bodyPr/>
                    <a:lstStyle/>
                    <a:p>
                      <a:r>
                        <a:rPr lang="tr-TR" sz="100">
                          <a:effectLst/>
                        </a:rPr>
                        <a:t> </a:t>
                      </a:r>
                    </a:p>
                  </a:txBody>
                  <a:tcPr marL="0" marR="0" marT="0" marB="0">
                    <a:lnL>
                      <a:noFill/>
                    </a:lnL>
                    <a:lnR>
                      <a:noFill/>
                    </a:lnR>
                    <a:lnT>
                      <a:noFill/>
                    </a:lnT>
                    <a:lnB>
                      <a:noFill/>
                    </a:lnB>
                    <a:solidFill>
                      <a:srgbClr val="CFFD8A"/>
                    </a:solidFill>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1"/>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2"/>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3"/>
                  </a:ext>
                </a:extLst>
              </a:tr>
              <a:tr h="546390">
                <a:tc rowSpan="2">
                  <a:txBody>
                    <a:bodyPr/>
                    <a:lstStyle/>
                    <a:p>
                      <a:pPr algn="ctr"/>
                      <a:endParaRPr lang="tr-TR" sz="100">
                        <a:effectLst/>
                      </a:endParaRPr>
                    </a:p>
                  </a:txBody>
                  <a:tcPr marL="0" marR="0" marT="0" marB="0">
                    <a:lnL>
                      <a:noFill/>
                    </a:lnL>
                    <a:lnR>
                      <a:noFill/>
                    </a:lnR>
                    <a:lnT>
                      <a:noFill/>
                    </a:lnT>
                    <a:lnB>
                      <a:noFill/>
                    </a:lnB>
                  </a:tcPr>
                </a:tc>
                <a:tc rowSpan="2">
                  <a:txBody>
                    <a:bodyPr/>
                    <a:lstStyle/>
                    <a:p>
                      <a:pPr algn="ctr"/>
                      <a:r>
                        <a:rPr lang="tr-TR" sz="100">
                          <a:effectLst/>
                        </a:rPr>
                        <a:t> </a:t>
                      </a:r>
                    </a:p>
                  </a:txBody>
                  <a:tcPr marL="0" marR="0" marT="0" marB="0">
                    <a:lnL>
                      <a:noFill/>
                    </a:lnL>
                    <a:lnR>
                      <a:noFill/>
                    </a:lnR>
                    <a:lnT>
                      <a:noFill/>
                    </a:lnT>
                    <a:lnB>
                      <a:noFill/>
                    </a:lnB>
                  </a:tcPr>
                </a:tc>
                <a:tc gridSpan="2">
                  <a:txBody>
                    <a:bodyPr/>
                    <a:lstStyle/>
                    <a:p>
                      <a:pPr algn="just"/>
                      <a:r>
                        <a:rPr lang="tr-TR" sz="100" b="1">
                          <a:effectLst/>
                        </a:rPr>
                        <a:t>OFÇAY</a:t>
                      </a:r>
                      <a:endParaRPr lang="tr-TR" sz="100">
                        <a:effectLst/>
                      </a:endParaRPr>
                    </a:p>
                    <a:p>
                      <a:pPr algn="just"/>
                      <a:r>
                        <a:rPr lang="tr-TR" sz="100" b="0">
                          <a:effectLst/>
                        </a:rPr>
                        <a:t>Özelleştirme kapsamında, ilk özel çay yatırımını gerçekleştiren OFÇAY, 1985 yılında, 85 kişilik çaya gönül vermiş ekibi ile çay paketleme ve pazarlama faaliyetlerine başladı. Günlük 50 ton yaş çay üretim kapasitesine sahip ilk üretim tesisini ise, Trabzon Of’ta hayata geçirdi.</a:t>
                      </a:r>
                      <a:br>
                        <a:rPr lang="tr-TR" sz="100" b="0">
                          <a:effectLst/>
                        </a:rPr>
                      </a:br>
                      <a:br>
                        <a:rPr lang="tr-TR" sz="100" b="0">
                          <a:effectLst/>
                        </a:rPr>
                      </a:br>
                      <a:r>
                        <a:rPr lang="tr-TR" sz="100" b="0">
                          <a:effectLst/>
                        </a:rPr>
                        <a:t>Dökme çay ile başlayan yatırımları, 1993 tarihinde demlik ve bardak poşet, 2001 yılında bitki ve meyve çayları, 2004 yılında ise şeker üretimiyle büyüyerek devam etti. İplik dikişli poşet çay teknolojisi ve Kış Çayı gibi ilklerle, hem Türk çay sektörüne yön vermeye, hem de çayseverlerin memnuniyetini artırmaya çalıştı.</a:t>
                      </a:r>
                      <a:br>
                        <a:rPr lang="tr-TR" sz="100" b="0">
                          <a:effectLst/>
                        </a:rPr>
                      </a:br>
                      <a:br>
                        <a:rPr lang="tr-TR" sz="100" b="0">
                          <a:effectLst/>
                        </a:rPr>
                      </a:br>
                      <a:r>
                        <a:rPr lang="tr-TR" sz="100" b="0">
                          <a:effectLst/>
                        </a:rPr>
                        <a:t>Bugün 6 üretim, 2 çay paketleme ve 1 şeker paketleme tesisiyle, yıllık 17.500 ton SİYAH ÇAY üretimiyle sektörün öncü kuruluşlarından. 1990 yılından bu güne kadar aldığı TSE, ISO 9001 ve ISO 22000, belgeleriyle tüketicisine sağlıklı koşullarda üretilmiş en kaliteli ürünleri sunmayı amaç edindi.</a:t>
                      </a:r>
                      <a:br>
                        <a:rPr lang="tr-TR" sz="100" b="0">
                          <a:effectLst/>
                        </a:rPr>
                      </a:br>
                      <a:br>
                        <a:rPr lang="tr-TR" sz="100" b="0">
                          <a:effectLst/>
                        </a:rPr>
                      </a:br>
                      <a:r>
                        <a:rPr lang="tr-TR" sz="100" b="0">
                          <a:effectLst/>
                        </a:rPr>
                        <a:t>Bunun yanı sıra, İstanbul Sancaktepe, Düzce şeker fabrikası ve Arsin Paketleme fabrikalarında bulunan gelişmiş teknolojiye sahip laboratuarlarında düzenli kalite ve tat kontrolleriyle de yüksek standartlarda ürünler için çalışmalarını sürdürüyor. OFÇAY ailesinin her çalışanı, çayın insan hayatına sıcaklık, canlılık, huzur ve keyif kattığına, hayatın içinde önemli bir yere sahip olduğuna inanıyor ve varoluş amacını çayı en iyi şekilde yaparak ve yaptırarak çayla özdeşleşmek ve hayatın önemli unsurlarından biri olmaya dayandırıyor.</a:t>
                      </a:r>
                      <a:br>
                        <a:rPr lang="tr-TR" sz="100" b="0">
                          <a:effectLst/>
                        </a:rPr>
                      </a:br>
                      <a:br>
                        <a:rPr lang="tr-TR" sz="100" b="0">
                          <a:effectLst/>
                        </a:rPr>
                      </a:br>
                      <a:r>
                        <a:rPr lang="tr-TR" sz="100" b="0">
                          <a:effectLst/>
                        </a:rPr>
                        <a:t>Bu nedenle OFÇAY’ın misyonu:</a:t>
                      </a:r>
                      <a:br>
                        <a:rPr lang="tr-TR" sz="100" b="0">
                          <a:effectLst/>
                        </a:rPr>
                      </a:br>
                      <a:r>
                        <a:rPr lang="tr-TR" sz="100" b="1">
                          <a:effectLst/>
                        </a:rPr>
                        <a:t>‘İnsanların hayatına, çayımızla renk, sıcaklık, çeşni katmak...’ </a:t>
                      </a:r>
                      <a:br>
                        <a:rPr lang="tr-TR" sz="100" b="0">
                          <a:effectLst/>
                        </a:rPr>
                      </a:br>
                      <a:br>
                        <a:rPr lang="tr-TR" sz="100" b="0">
                          <a:effectLst/>
                        </a:rPr>
                      </a:br>
                      <a:r>
                        <a:rPr lang="tr-TR" sz="100" b="0">
                          <a:effectLst/>
                        </a:rPr>
                        <a:t>Vizyonu ise:</a:t>
                      </a:r>
                      <a:br>
                        <a:rPr lang="tr-TR" sz="100" b="0">
                          <a:effectLst/>
                        </a:rPr>
                      </a:br>
                      <a:r>
                        <a:rPr lang="tr-TR" sz="100" b="1">
                          <a:effectLst/>
                        </a:rPr>
                        <a:t>‘Her demliğe, en iyi çayı koymak, koydurmak’ </a:t>
                      </a:r>
                      <a:br>
                        <a:rPr lang="tr-TR" sz="100" b="0">
                          <a:effectLst/>
                        </a:rPr>
                      </a:br>
                      <a:br>
                        <a:rPr lang="tr-TR" sz="100" b="0">
                          <a:effectLst/>
                        </a:rPr>
                      </a:br>
                      <a:r>
                        <a:rPr lang="tr-TR" sz="100" b="0">
                          <a:effectLst/>
                        </a:rPr>
                        <a:t>OFÇAY bu hedeflerine ulaşmak için samimiyet, kalite tutkusu, dürüstlük ve açıksözlülük değerleriyle modern satış kanallarında da en iyi çayı sunmayı görev biliyor.</a:t>
                      </a:r>
                      <a:endParaRPr lang="tr-TR" sz="100">
                        <a:effectLst/>
                      </a:endParaRPr>
                    </a:p>
                  </a:txBody>
                  <a:tcPr marL="0" marR="0" marT="0" marB="0">
                    <a:lnL>
                      <a:noFill/>
                    </a:lnL>
                    <a:lnR>
                      <a:noFill/>
                    </a:lnR>
                    <a:lnT>
                      <a:noFill/>
                    </a:lnT>
                    <a:lnB>
                      <a:noFill/>
                    </a:lnB>
                  </a:tcPr>
                </a:tc>
                <a:tc hMerge="1">
                  <a:txBody>
                    <a:bodyPr/>
                    <a:lstStyle/>
                    <a:p>
                      <a:endParaRPr lang="tr-TR" sz="100"/>
                    </a:p>
                  </a:txBody>
                  <a:tcPr marL="1786" marR="1786" marT="893" marB="893">
                    <a:lnL>
                      <a:noFill/>
                    </a:lnL>
                  </a:tcPr>
                </a:tc>
                <a:tc>
                  <a:txBody>
                    <a:bodyPr/>
                    <a:lstStyle/>
                    <a:p>
                      <a:endParaRPr lang="tr-TR" sz="100" dirty="0"/>
                    </a:p>
                  </a:txBody>
                  <a:tcPr marL="1786" marR="1786" marT="893" marB="893">
                    <a:lnL>
                      <a:noFill/>
                    </a:lnL>
                  </a:tcPr>
                </a:tc>
                <a:extLst>
                  <a:ext uri="{0D108BD9-81ED-4DB2-BD59-A6C34878D82A}">
                    <a16:rowId xmlns:a16="http://schemas.microsoft.com/office/drawing/2014/main" val="10014"/>
                  </a:ext>
                </a:extLst>
              </a:tr>
              <a:tr h="0">
                <a:tc vMerge="1">
                  <a:txBody>
                    <a:bodyPr/>
                    <a:lstStyle/>
                    <a:p>
                      <a:endParaRPr lang="tr-TR"/>
                    </a:p>
                  </a:txBody>
                  <a:tcPr/>
                </a:tc>
                <a:tc vMerge="1">
                  <a:txBody>
                    <a:bodyPr/>
                    <a:lstStyle/>
                    <a:p>
                      <a:endParaRPr lang="tr-TR"/>
                    </a:p>
                  </a:txBody>
                  <a:tcPr/>
                </a:tc>
                <a:tc gridSpan="2">
                  <a:txBody>
                    <a:bodyPr/>
                    <a:lstStyle/>
                    <a:p>
                      <a:pPr algn="r"/>
                      <a:r>
                        <a:rPr lang="tr-TR" sz="100" u="none" strike="noStrike">
                          <a:solidFill>
                            <a:srgbClr val="0000FF"/>
                          </a:solidFill>
                          <a:effectLst/>
                          <a:latin typeface="Arial" panose="020B0604020202020204" pitchFamily="34" charset="0"/>
                          <a:hlinkClick r:id="rId6"/>
                        </a:rPr>
                        <a:t>ÜRÜN ARA</a:t>
                      </a:r>
                      <a:endParaRPr lang="tr-TR" sz="100">
                        <a:effectLst/>
                      </a:endParaRPr>
                    </a:p>
                  </a:txBody>
                  <a:tcPr marL="0" marR="0" marT="0" marB="0">
                    <a:lnL>
                      <a:noFill/>
                    </a:lnL>
                    <a:lnR>
                      <a:noFill/>
                    </a:lnR>
                    <a:lnT>
                      <a:noFill/>
                    </a:lnT>
                    <a:lnB>
                      <a:noFill/>
                    </a:lnB>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5"/>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6"/>
                  </a:ext>
                </a:extLst>
              </a:tr>
              <a:tr h="0">
                <a:tc gridSpan="4">
                  <a:txBody>
                    <a:bodyPr/>
                    <a:lstStyle/>
                    <a:p>
                      <a:r>
                        <a:rPr lang="tr-TR" sz="100">
                          <a:effectLst/>
                        </a:rPr>
                        <a:t> </a:t>
                      </a:r>
                    </a:p>
                  </a:txBody>
                  <a:tcPr marL="0" marR="0" marT="0" marB="0">
                    <a:lnL>
                      <a:noFill/>
                    </a:lnL>
                    <a:lnR>
                      <a:noFill/>
                    </a:lnR>
                    <a:lnT>
                      <a:noFill/>
                    </a:lnT>
                    <a:lnB>
                      <a:noFill/>
                    </a:lnB>
                    <a:solidFill>
                      <a:srgbClr val="CFFD8A"/>
                    </a:solidFill>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7"/>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8"/>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19"/>
                  </a:ext>
                </a:extLst>
              </a:tr>
              <a:tr h="374974">
                <a:tc rowSpan="2">
                  <a:txBody>
                    <a:bodyPr/>
                    <a:lstStyle/>
                    <a:p>
                      <a:pPr algn="ctr"/>
                      <a:endParaRPr lang="tr-TR" sz="100">
                        <a:effectLst/>
                      </a:endParaRPr>
                    </a:p>
                  </a:txBody>
                  <a:tcPr marL="0" marR="0" marT="0" marB="0">
                    <a:lnL>
                      <a:noFill/>
                    </a:lnL>
                    <a:lnR>
                      <a:noFill/>
                    </a:lnR>
                    <a:lnT>
                      <a:noFill/>
                    </a:lnT>
                    <a:lnB>
                      <a:noFill/>
                    </a:lnB>
                  </a:tcPr>
                </a:tc>
                <a:tc rowSpan="2">
                  <a:txBody>
                    <a:bodyPr/>
                    <a:lstStyle/>
                    <a:p>
                      <a:pPr algn="ctr"/>
                      <a:r>
                        <a:rPr lang="tr-TR" sz="100">
                          <a:effectLst/>
                        </a:rPr>
                        <a:t> </a:t>
                      </a:r>
                    </a:p>
                  </a:txBody>
                  <a:tcPr marL="0" marR="0" marT="0" marB="0">
                    <a:lnL>
                      <a:noFill/>
                    </a:lnL>
                    <a:lnR>
                      <a:noFill/>
                    </a:lnR>
                    <a:lnT>
                      <a:noFill/>
                    </a:lnT>
                    <a:lnB>
                      <a:noFill/>
                    </a:lnB>
                  </a:tcPr>
                </a:tc>
                <a:tc gridSpan="2">
                  <a:txBody>
                    <a:bodyPr/>
                    <a:lstStyle/>
                    <a:p>
                      <a:pPr algn="just"/>
                      <a:r>
                        <a:rPr lang="tr-TR" sz="100" b="1">
                          <a:effectLst/>
                        </a:rPr>
                        <a:t>DOĞADAN</a:t>
                      </a:r>
                      <a:endParaRPr lang="tr-TR" sz="100">
                        <a:effectLst/>
                      </a:endParaRPr>
                    </a:p>
                    <a:p>
                      <a:pPr algn="just"/>
                      <a:r>
                        <a:rPr lang="tr-TR" sz="100">
                          <a:effectLst/>
                        </a:rPr>
                        <a:t>Kolalı içeceklerde yüzde 63, gazlı içeceklerde yüzde 53 pazar payına sahip olan Coca-Cola, bitkisel çay pazarının lideri Doğadan’ı satın alarak sıcak içecek pazarına girerek urün yelpazesini genişletmış oldu.</a:t>
                      </a:r>
                    </a:p>
                    <a:p>
                      <a:pPr algn="just"/>
                      <a:r>
                        <a:rPr lang="tr-TR" sz="100" b="1">
                          <a:effectLst/>
                        </a:rPr>
                        <a:t>Alanında Türkiye’nin ilk markası</a:t>
                      </a:r>
                      <a:br>
                        <a:rPr lang="tr-TR" sz="100">
                          <a:effectLst/>
                        </a:rPr>
                      </a:br>
                      <a:br>
                        <a:rPr lang="tr-TR" sz="100">
                          <a:effectLst/>
                        </a:rPr>
                      </a:br>
                      <a:r>
                        <a:rPr lang="tr-TR" sz="100">
                          <a:effectLst/>
                        </a:rPr>
                        <a:t>ECZACI Nevzat Karpuzcu’nun 1975 yılında kurduğu Doğadan şirketi, Türkiye’nin ilk bitkisel çay markası ve ilk poşet çay üreticisi özelliğini taşıyor. Almanya’dan poşet çay makinesi ithal ederek fabrikasını kuran, Doğadan markasını ise 1985’te tescilleyen eczacı Nevzat Karpuzcu’nun şirketini büyütmesi ise 90’ların ikinci yarısından sonra oldu. Dönemin Başbakanı Tansu Çiller’in kuşburnu çayına düşkünlüğü ile Türkiye’de tanınırlığı artan bitki ve meyve çayları pazarındaki gelişim, pazara pek çok yeni firmanın girmesine neden olurken, Doğadan bitkisel çay şirketine de</a:t>
                      </a:r>
                      <a:br>
                        <a:rPr lang="tr-TR" sz="100">
                          <a:effectLst/>
                        </a:rPr>
                      </a:br>
                      <a:br>
                        <a:rPr lang="tr-TR" sz="100">
                          <a:effectLst/>
                        </a:rPr>
                      </a:br>
                      <a:r>
                        <a:rPr lang="tr-TR" sz="100">
                          <a:effectLst/>
                        </a:rPr>
                        <a:t>yabancı ortak getirdi. 1998 yılında İsviçre kökenli MKT Holding ile yarı yarıya ortak olan Doğadan, o tarihten sonraki hızlı gelişimi ile pazarın en önemli oyuncusu haline geldi. Son 10 yılda yaklaşık 25 milyon dolarlık yatırım yapılan Doğadan tesisleri, Avrupa çapında sayılı fabrikalar arasında gösteriliyor. 10 milyon dolarlık yatırımla kurulan Doğadan tesisleri, halen Türkiye’nin en büyüğü olarak yıllık 770 milyon poşetlik kapasiteye sahip.</a:t>
                      </a:r>
                    </a:p>
                  </a:txBody>
                  <a:tcPr marL="0" marR="0" marT="0" marB="0">
                    <a:lnL>
                      <a:noFill/>
                    </a:lnL>
                    <a:lnR>
                      <a:noFill/>
                    </a:lnR>
                    <a:lnT>
                      <a:noFill/>
                    </a:lnT>
                    <a:lnB>
                      <a:noFill/>
                    </a:lnB>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0"/>
                  </a:ext>
                </a:extLst>
              </a:tr>
              <a:tr h="0">
                <a:tc vMerge="1">
                  <a:txBody>
                    <a:bodyPr/>
                    <a:lstStyle/>
                    <a:p>
                      <a:endParaRPr lang="tr-TR"/>
                    </a:p>
                  </a:txBody>
                  <a:tcPr/>
                </a:tc>
                <a:tc vMerge="1">
                  <a:txBody>
                    <a:bodyPr/>
                    <a:lstStyle/>
                    <a:p>
                      <a:endParaRPr lang="tr-TR"/>
                    </a:p>
                  </a:txBody>
                  <a:tcPr/>
                </a:tc>
                <a:tc gridSpan="2">
                  <a:txBody>
                    <a:bodyPr/>
                    <a:lstStyle/>
                    <a:p>
                      <a:pPr algn="r"/>
                      <a:r>
                        <a:rPr lang="tr-TR" sz="100" u="none" strike="noStrike">
                          <a:solidFill>
                            <a:srgbClr val="0000FF"/>
                          </a:solidFill>
                          <a:effectLst/>
                          <a:latin typeface="Arial" panose="020B0604020202020204" pitchFamily="34" charset="0"/>
                          <a:hlinkClick r:id="rId7"/>
                        </a:rPr>
                        <a:t>ÜRÜN ARA</a:t>
                      </a:r>
                      <a:endParaRPr lang="tr-TR" sz="100">
                        <a:effectLst/>
                      </a:endParaRPr>
                    </a:p>
                  </a:txBody>
                  <a:tcPr marL="0" marR="0" marT="0" marB="0">
                    <a:lnL>
                      <a:noFill/>
                    </a:lnL>
                    <a:lnR>
                      <a:noFill/>
                    </a:lnR>
                    <a:lnT>
                      <a:noFill/>
                    </a:lnT>
                    <a:lnB>
                      <a:noFill/>
                    </a:lnB>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1"/>
                  </a:ext>
                </a:extLst>
              </a:tr>
              <a:tr h="0">
                <a:tc gridSpan="4">
                  <a:txBody>
                    <a:bodyPr/>
                    <a:lstStyle/>
                    <a:p>
                      <a:endParaRPr lang="tr-TR" sz="100"/>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2"/>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3"/>
                  </a:ext>
                </a:extLst>
              </a:tr>
              <a:tr h="0">
                <a:tc gridSpan="4">
                  <a:txBody>
                    <a:bodyPr/>
                    <a:lstStyle/>
                    <a:p>
                      <a:r>
                        <a:rPr lang="tr-TR" sz="100">
                          <a:effectLst/>
                        </a:rPr>
                        <a:t> </a:t>
                      </a:r>
                    </a:p>
                  </a:txBody>
                  <a:tcPr marL="0" marR="0" marT="0" marB="0">
                    <a:lnL>
                      <a:noFill/>
                    </a:lnL>
                    <a:lnR>
                      <a:noFill/>
                    </a:lnR>
                    <a:lnT>
                      <a:noFill/>
                    </a:lnT>
                    <a:lnB>
                      <a:noFill/>
                    </a:lnB>
                    <a:solidFill>
                      <a:srgbClr val="CFFD8A"/>
                    </a:solidFill>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4"/>
                  </a:ext>
                </a:extLst>
              </a:tr>
              <a:tr h="0">
                <a:tc gridSpan="4">
                  <a:txBody>
                    <a:bodyPr/>
                    <a:lstStyle/>
                    <a:p>
                      <a:endParaRPr lang="tr-TR" sz="100"/>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5"/>
                  </a:ext>
                </a:extLst>
              </a:tr>
              <a:tr h="0">
                <a:tc gridSpan="4">
                  <a:txBody>
                    <a:bodyPr/>
                    <a:lstStyle/>
                    <a:p>
                      <a:r>
                        <a:rPr lang="tr-TR" sz="100">
                          <a:effectLst/>
                        </a:rPr>
                        <a:t> </a:t>
                      </a:r>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6"/>
                  </a:ext>
                </a:extLst>
              </a:tr>
              <a:tr h="723163">
                <a:tc rowSpan="2">
                  <a:txBody>
                    <a:bodyPr/>
                    <a:lstStyle/>
                    <a:p>
                      <a:pPr algn="ctr"/>
                      <a:endParaRPr lang="tr-TR" sz="100">
                        <a:effectLst/>
                      </a:endParaRPr>
                    </a:p>
                  </a:txBody>
                  <a:tcPr marL="0" marR="0" marT="0" marB="0">
                    <a:lnL>
                      <a:noFill/>
                    </a:lnL>
                    <a:lnR>
                      <a:noFill/>
                    </a:lnR>
                    <a:lnT>
                      <a:noFill/>
                    </a:lnT>
                    <a:lnB>
                      <a:noFill/>
                    </a:lnB>
                  </a:tcPr>
                </a:tc>
                <a:tc rowSpan="2">
                  <a:txBody>
                    <a:bodyPr/>
                    <a:lstStyle/>
                    <a:p>
                      <a:pPr algn="just"/>
                      <a:r>
                        <a:rPr lang="tr-TR" sz="100">
                          <a:effectLst/>
                        </a:rPr>
                        <a:t> </a:t>
                      </a:r>
                    </a:p>
                  </a:txBody>
                  <a:tcPr marL="0" marR="0" marT="0" marB="0">
                    <a:lnL>
                      <a:noFill/>
                    </a:lnL>
                    <a:lnR>
                      <a:noFill/>
                    </a:lnR>
                    <a:lnT>
                      <a:noFill/>
                    </a:lnT>
                    <a:lnB>
                      <a:noFill/>
                    </a:lnB>
                  </a:tcPr>
                </a:tc>
                <a:tc gridSpan="2">
                  <a:txBody>
                    <a:bodyPr/>
                    <a:lstStyle/>
                    <a:p>
                      <a:pPr algn="just"/>
                      <a:r>
                        <a:rPr lang="tr-TR" sz="100" b="1">
                          <a:effectLst/>
                        </a:rPr>
                        <a:t>OBAÇAY</a:t>
                      </a:r>
                      <a:endParaRPr lang="tr-TR" sz="100">
                        <a:effectLst/>
                      </a:endParaRPr>
                    </a:p>
                    <a:p>
                      <a:pPr algn="just"/>
                      <a:r>
                        <a:rPr lang="tr-TR" sz="100" b="1">
                          <a:effectLst/>
                        </a:rPr>
                        <a:t>İçiyle, dışıyla bir kalite bütünlüğü: OBAÇAY</a:t>
                      </a:r>
                      <a:br>
                        <a:rPr lang="tr-TR" sz="100">
                          <a:effectLst/>
                        </a:rPr>
                      </a:br>
                      <a:br>
                        <a:rPr lang="tr-TR" sz="100">
                          <a:effectLst/>
                        </a:rPr>
                      </a:br>
                      <a:r>
                        <a:rPr lang="tr-TR" sz="100">
                          <a:effectLst/>
                        </a:rPr>
                        <a:t>Türkiye'de, özel sektörün çay üretimine başlamasıyla birlikte, çayseverler için altın bir dönem başladı. Tadıyla, kullanım şekli ve alanıyla birbirinden farklılaşmış bir dizi çay, günlük hayatımızda yer aldı.</a:t>
                      </a:r>
                      <a:br>
                        <a:rPr lang="tr-TR" sz="100">
                          <a:effectLst/>
                        </a:rPr>
                      </a:br>
                      <a:br>
                        <a:rPr lang="tr-TR" sz="100">
                          <a:effectLst/>
                        </a:rPr>
                      </a:br>
                      <a:r>
                        <a:rPr lang="tr-TR" sz="100">
                          <a:effectLst/>
                        </a:rPr>
                        <a:t>Özel sektöre çay üretim izni verilmesinin hemen ardından, OBAÇAY 1987 yılında harmanlama ve paketleme faaliyetlerine başladı. 2007 yılından bu yana Trabzon, Hendek ve Tuzla’da bulunan tesislerinde, yüksek üretim kapasitesi ile Türkiye’nin en büyük çay fabrikalarından biri olarak faaliyetlerine devam ediyor.</a:t>
                      </a:r>
                      <a:br>
                        <a:rPr lang="tr-TR" sz="100">
                          <a:effectLst/>
                        </a:rPr>
                      </a:br>
                      <a:br>
                        <a:rPr lang="tr-TR" sz="100">
                          <a:effectLst/>
                        </a:rPr>
                      </a:br>
                      <a:r>
                        <a:rPr lang="tr-TR" sz="100" b="1">
                          <a:effectLst/>
                        </a:rPr>
                        <a:t>Tüketicinin beklentisini çok yönlü karşılayabilme...</a:t>
                      </a:r>
                      <a:br>
                        <a:rPr lang="tr-TR" sz="100">
                          <a:effectLst/>
                        </a:rPr>
                      </a:br>
                      <a:br>
                        <a:rPr lang="tr-TR" sz="100">
                          <a:effectLst/>
                        </a:rPr>
                      </a:br>
                      <a:r>
                        <a:rPr lang="tr-TR" sz="100">
                          <a:effectLst/>
                        </a:rPr>
                        <a:t>OBAÇAY, ürün gamı tüketicinin farklı tercihlerini karşılayabilecek zenginlikte. Dökme çay, demlik poşet çay ve fincan poşet çay serilerinin tümünde üretim yapıyor. Siyah çay üretimindeki iddiasını, bitkisel çay üretiminde de gösteriyor.</a:t>
                      </a:r>
                      <a:br>
                        <a:rPr lang="tr-TR" sz="100">
                          <a:effectLst/>
                        </a:rPr>
                      </a:br>
                      <a:br>
                        <a:rPr lang="tr-TR" sz="100">
                          <a:effectLst/>
                        </a:rPr>
                      </a:br>
                      <a:r>
                        <a:rPr lang="tr-TR" sz="100">
                          <a:effectLst/>
                        </a:rPr>
                        <a:t>Siyah çaylar serisinde; birbirinden özel harmanlar ve aromalarla yaratılan, birbirinden özel tadlar yer alıyor. OBAÇAY, tüketicinin farklı damak tadlarına uygun zengin seçenekler sunma anlayışını, naturel çaylar serisinde de yansıtıyor. İpli poşet çay makineleri ile hazırlanan naturel seride, muhtelif bitki ve meyvelerden hazırlanan, özel çaylar yer alıyor.</a:t>
                      </a:r>
                      <a:br>
                        <a:rPr lang="tr-TR" sz="100">
                          <a:effectLst/>
                        </a:rPr>
                      </a:br>
                      <a:br>
                        <a:rPr lang="tr-TR" sz="100">
                          <a:effectLst/>
                        </a:rPr>
                      </a:br>
                      <a:r>
                        <a:rPr lang="tr-TR" sz="100">
                          <a:effectLst/>
                        </a:rPr>
                        <a:t>Ürün ve hizmet kalitesini her zaman ön planda tutan OBAÇAY, yıllarca gerek ürün kalitesi gerekse ürün çeşitleriyle, sektörde lider kuruluşlardan biri olmayı başardı. Bu başarıyı, kalite - maliyet dengesinde, kaliteye ağırlık vererek sağladı. ISO 9001, ISO 22000, ISO 14001 belgeleri ile de kalite standardizasyonunu sürdürmeye devam ediyor.</a:t>
                      </a:r>
                      <a:br>
                        <a:rPr lang="tr-TR" sz="100">
                          <a:effectLst/>
                        </a:rPr>
                      </a:br>
                      <a:br>
                        <a:rPr lang="tr-TR" sz="100">
                          <a:effectLst/>
                        </a:rPr>
                      </a:br>
                      <a:r>
                        <a:rPr lang="tr-TR" sz="100">
                          <a:effectLst/>
                        </a:rPr>
                        <a:t>Sektörde faaliyet gösteren ilk 5 markadan biri olan OBAÇAY, sektördeki diğer firmalara oranla çok daha ciddi çalışan ve gelişen, dünyayı yakından takip eden bir anlayış sergiliyor.</a:t>
                      </a:r>
                      <a:br>
                        <a:rPr lang="tr-TR" sz="100">
                          <a:effectLst/>
                        </a:rPr>
                      </a:br>
                      <a:br>
                        <a:rPr lang="tr-TR" sz="100">
                          <a:effectLst/>
                        </a:rPr>
                      </a:br>
                      <a:r>
                        <a:rPr lang="tr-TR" sz="100">
                          <a:effectLst/>
                        </a:rPr>
                        <a:t>OBAÇAY’ı rakiplerinden ayıran en önemli özellik, sektöre bakış açısı. Rekabet gücü yüksek ürünleriyle, tüketicinin beklentilerini ve sektörün mevcut standartlarını daima bir üst noktaya taşıdı. Bu yaklaşımıyla gerek kurum, gerekse marka olarak, daima sektörün öncü firmalardan biri oldu.</a:t>
                      </a:r>
                      <a:br>
                        <a:rPr lang="tr-TR" sz="100">
                          <a:effectLst/>
                        </a:rPr>
                      </a:br>
                      <a:br>
                        <a:rPr lang="tr-TR" sz="100">
                          <a:effectLst/>
                        </a:rPr>
                      </a:br>
                      <a:r>
                        <a:rPr lang="tr-TR" sz="100">
                          <a:effectLst/>
                        </a:rPr>
                        <a:t>Bugün OBAÇAY denince akla; ambalaj kalitesinden personel kalitesine kadar her aşamada mükemmelliği hedefleyen; teknolojik yatırım ve AR-GE çalışmalarıyla dünyayı takip eden ve alanında en yeni teknolojileri Türkiye’ye taşıyan bir kuruluş geliyor.</a:t>
                      </a:r>
                    </a:p>
                    <a:p>
                      <a:pPr algn="r"/>
                      <a:r>
                        <a:rPr lang="tr-TR" sz="100" u="none" strike="noStrike">
                          <a:solidFill>
                            <a:srgbClr val="0000FF"/>
                          </a:solidFill>
                          <a:effectLst/>
                          <a:latin typeface="Arial" panose="020B0604020202020204" pitchFamily="34" charset="0"/>
                          <a:hlinkClick r:id="rId8"/>
                        </a:rPr>
                        <a:t>ÜRÜN ARA</a:t>
                      </a:r>
                      <a:endParaRPr lang="tr-TR" sz="100">
                        <a:effectLst/>
                      </a:endParaRPr>
                    </a:p>
                    <a:p>
                      <a:r>
                        <a:rPr lang="tr-TR" sz="100">
                          <a:effectLst/>
                        </a:rPr>
                        <a:t> </a:t>
                      </a:r>
                    </a:p>
                  </a:txBody>
                  <a:tcPr marL="0" marR="0" marT="0" marB="0">
                    <a:lnL>
                      <a:noFill/>
                    </a:lnL>
                    <a:lnR>
                      <a:noFill/>
                    </a:lnR>
                    <a:lnT>
                      <a:noFill/>
                    </a:lnT>
                  </a:tcPr>
                </a:tc>
                <a:tc hMerge="1">
                  <a:txBody>
                    <a:bodyPr/>
                    <a:lstStyle/>
                    <a:p>
                      <a:endParaRPr lang="tr-TR" sz="100"/>
                    </a:p>
                  </a:txBody>
                  <a:tcPr marL="1786" marR="1786" marT="893" marB="893">
                    <a:lnL>
                      <a:noFill/>
                    </a:lnL>
                  </a:tcPr>
                </a:tc>
                <a:tc>
                  <a:txBody>
                    <a:bodyPr/>
                    <a:lstStyle/>
                    <a:p>
                      <a:endParaRPr lang="tr-TR" sz="100"/>
                    </a:p>
                  </a:txBody>
                  <a:tcPr marL="1786" marR="1786" marT="893" marB="893">
                    <a:lnL>
                      <a:noFill/>
                    </a:lnL>
                  </a:tcPr>
                </a:tc>
                <a:extLst>
                  <a:ext uri="{0D108BD9-81ED-4DB2-BD59-A6C34878D82A}">
                    <a16:rowId xmlns:a16="http://schemas.microsoft.com/office/drawing/2014/main" val="10027"/>
                  </a:ext>
                </a:extLst>
              </a:tr>
              <a:tr h="0">
                <a:tc vMerge="1">
                  <a:txBody>
                    <a:bodyPr/>
                    <a:lstStyle/>
                    <a:p>
                      <a:endParaRPr lang="tr-TR"/>
                    </a:p>
                  </a:txBody>
                  <a:tcPr/>
                </a:tc>
                <a:tc vMerge="1">
                  <a:txBody>
                    <a:bodyPr/>
                    <a:lstStyle/>
                    <a:p>
                      <a:endParaRPr lang="tr-TR"/>
                    </a:p>
                  </a:txBody>
                  <a:tcPr/>
                </a:tc>
                <a:tc gridSpan="3">
                  <a:txBody>
                    <a:bodyPr/>
                    <a:lstStyle/>
                    <a:p>
                      <a:r>
                        <a:rPr lang="tr-TR" sz="100">
                          <a:effectLst/>
                        </a:rPr>
                        <a:t> </a:t>
                      </a:r>
                    </a:p>
                  </a:txBody>
                  <a:tcPr marL="0" marR="0" marT="0" marB="0">
                    <a:lnL>
                      <a:noFill/>
                    </a:lnL>
                    <a:lnR>
                      <a:noFill/>
                    </a:lnR>
                    <a:lnB>
                      <a:noFill/>
                    </a:lnB>
                    <a:solidFill>
                      <a:srgbClr val="CFFD8A"/>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8"/>
                  </a:ext>
                </a:extLst>
              </a:tr>
              <a:tr h="0">
                <a:tc gridSpan="3">
                  <a:txBody>
                    <a:bodyPr/>
                    <a:lstStyle/>
                    <a:p>
                      <a:endParaRPr lang="tr-TR" sz="100"/>
                    </a:p>
                  </a:txBody>
                  <a:tcPr marL="0" marR="0" marT="0" marB="0">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endParaRPr lang="tr-TR" sz="100"/>
                    </a:p>
                  </a:txBody>
                  <a:tcPr marL="1786" marR="1786" marT="893" marB="893">
                    <a:lnL>
                      <a:noFill/>
                    </a:lnL>
                    <a:lnT>
                      <a:noFill/>
                    </a:lnT>
                  </a:tcPr>
                </a:tc>
                <a:tc>
                  <a:txBody>
                    <a:bodyPr/>
                    <a:lstStyle/>
                    <a:p>
                      <a:endParaRPr lang="tr-TR" sz="100"/>
                    </a:p>
                  </a:txBody>
                  <a:tcPr marL="1786" marR="1786" marT="893" marB="893">
                    <a:lnT>
                      <a:noFill/>
                    </a:lnT>
                  </a:tcPr>
                </a:tc>
                <a:extLst>
                  <a:ext uri="{0D108BD9-81ED-4DB2-BD59-A6C34878D82A}">
                    <a16:rowId xmlns:a16="http://schemas.microsoft.com/office/drawing/2014/main" val="10029"/>
                  </a:ext>
                </a:extLst>
              </a:tr>
              <a:tr h="0">
                <a:tc gridSpan="3">
                  <a:txBody>
                    <a:bodyPr/>
                    <a:lstStyle/>
                    <a:p>
                      <a:endParaRPr lang="tr-TR" sz="100"/>
                    </a:p>
                  </a:txBody>
                  <a:tcPr marL="1786" marR="1786" marT="893" marB="893">
                    <a:lnT>
                      <a:noFill/>
                    </a:lnT>
                  </a:tcPr>
                </a:tc>
                <a:tc hMerge="1">
                  <a:txBody>
                    <a:bodyPr/>
                    <a:lstStyle/>
                    <a:p>
                      <a:endParaRPr lang="tr-TR"/>
                    </a:p>
                  </a:txBody>
                  <a:tcPr/>
                </a:tc>
                <a:tc hMerge="1">
                  <a:txBody>
                    <a:bodyPr/>
                    <a:lstStyle/>
                    <a:p>
                      <a:endParaRPr lang="tr-TR"/>
                    </a:p>
                  </a:txBody>
                  <a:tcPr/>
                </a:tc>
                <a:tc>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30"/>
                  </a:ext>
                </a:extLst>
              </a:tr>
              <a:tr h="0">
                <a:tc>
                  <a:txBody>
                    <a:bodyPr/>
                    <a:lstStyle/>
                    <a:p>
                      <a:endParaRPr lang="tr-TR" sz="100"/>
                    </a:p>
                  </a:txBody>
                  <a:tcPr marL="0" marR="0" marT="0" marB="0">
                    <a:lnL>
                      <a:noFill/>
                    </a:lnL>
                    <a:lnR>
                      <a:noFill/>
                    </a:lnR>
                    <a:lnB>
                      <a:noFill/>
                    </a:lnB>
                  </a:tcPr>
                </a:tc>
                <a:tc>
                  <a:txBody>
                    <a:bodyPr/>
                    <a:lstStyle/>
                    <a:p>
                      <a:endParaRPr lang="tr-TR" sz="100"/>
                    </a:p>
                  </a:txBody>
                  <a:tcPr marL="1786" marR="1786" marT="893" marB="893">
                    <a:lnL>
                      <a:noFill/>
                    </a:lnL>
                  </a:tcPr>
                </a:tc>
                <a:tc>
                  <a:txBody>
                    <a:bodyPr/>
                    <a:lstStyle/>
                    <a:p>
                      <a:endParaRPr lang="tr-TR" sz="100"/>
                    </a:p>
                  </a:txBody>
                  <a:tcPr marL="1786" marR="1786" marT="893" marB="893"/>
                </a:tc>
                <a:tc>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31"/>
                  </a:ext>
                </a:extLst>
              </a:tr>
              <a:tr h="0">
                <a:tc>
                  <a:txBody>
                    <a:bodyPr/>
                    <a:lstStyle/>
                    <a:p>
                      <a:endParaRPr lang="tr-TR" sz="100"/>
                    </a:p>
                  </a:txBody>
                  <a:tcPr marL="0" marR="0" marT="0" marB="0">
                    <a:lnL>
                      <a:noFill/>
                    </a:lnL>
                    <a:lnR>
                      <a:noFill/>
                    </a:lnR>
                    <a:lnT>
                      <a:noFill/>
                    </a:lnT>
                    <a:lnB>
                      <a:noFill/>
                    </a:lnB>
                  </a:tcPr>
                </a:tc>
                <a:tc gridSpan="3">
                  <a:txBody>
                    <a:bodyPr/>
                    <a:lstStyle/>
                    <a:p>
                      <a:endParaRPr lang="tr-TR" sz="100"/>
                    </a:p>
                  </a:txBody>
                  <a:tcPr marL="1786" marR="1786" marT="893" marB="893">
                    <a:lnL>
                      <a:noFill/>
                    </a:lnL>
                  </a:tcPr>
                </a:tc>
                <a:tc hMerge="1">
                  <a:txBody>
                    <a:bodyPr/>
                    <a:lstStyle/>
                    <a:p>
                      <a:endParaRPr lang="tr-TR"/>
                    </a:p>
                  </a:txBody>
                  <a:tcPr/>
                </a:tc>
                <a:tc hMerge="1">
                  <a:txBody>
                    <a:bodyPr/>
                    <a:lstStyle/>
                    <a:p>
                      <a:endParaRPr lang="tr-TR"/>
                    </a:p>
                  </a:txBody>
                  <a:tcPr/>
                </a:tc>
                <a:tc>
                  <a:txBody>
                    <a:bodyPr/>
                    <a:lstStyle/>
                    <a:p>
                      <a:endParaRPr lang="tr-TR" sz="100"/>
                    </a:p>
                  </a:txBody>
                  <a:tcPr marL="1786" marR="1786" marT="893" marB="893"/>
                </a:tc>
                <a:extLst>
                  <a:ext uri="{0D108BD9-81ED-4DB2-BD59-A6C34878D82A}">
                    <a16:rowId xmlns:a16="http://schemas.microsoft.com/office/drawing/2014/main" val="10032"/>
                  </a:ext>
                </a:extLst>
              </a:tr>
              <a:tr h="0">
                <a:tc>
                  <a:txBody>
                    <a:bodyPr/>
                    <a:lstStyle/>
                    <a:p>
                      <a:r>
                        <a:rPr lang="tr-TR" sz="100">
                          <a:effectLst/>
                        </a:rPr>
                        <a:t> </a:t>
                      </a:r>
                    </a:p>
                  </a:txBody>
                  <a:tcPr marL="0" marR="0" marT="0" marB="0">
                    <a:lnL>
                      <a:noFill/>
                    </a:lnL>
                    <a:lnR>
                      <a:noFill/>
                    </a:lnR>
                    <a:lnT>
                      <a:noFill/>
                    </a:lnT>
                    <a:lnB>
                      <a:noFill/>
                    </a:lnB>
                  </a:tcPr>
                </a:tc>
                <a:tc>
                  <a:txBody>
                    <a:bodyPr/>
                    <a:lstStyle/>
                    <a:p>
                      <a:endParaRPr lang="tr-TR" sz="100"/>
                    </a:p>
                  </a:txBody>
                  <a:tcPr marL="0" marR="0" marT="0" marB="0" anchor="ctr">
                    <a:lnL>
                      <a:noFill/>
                    </a:lnL>
                    <a:lnR>
                      <a:noFill/>
                    </a:lnR>
                    <a:lnB>
                      <a:noFill/>
                    </a:lnB>
                  </a:tcPr>
                </a:tc>
                <a:tc>
                  <a:txBody>
                    <a:bodyPr/>
                    <a:lstStyle/>
                    <a:p>
                      <a:endParaRPr lang="tr-TR" sz="100"/>
                    </a:p>
                  </a:txBody>
                  <a:tcPr marL="1786" marR="1786" marT="893" marB="893">
                    <a:lnL>
                      <a:noFill/>
                    </a:lnL>
                  </a:tcPr>
                </a:tc>
                <a:tc>
                  <a:txBody>
                    <a:bodyPr/>
                    <a:lstStyle/>
                    <a:p>
                      <a:endParaRPr lang="tr-TR" sz="100"/>
                    </a:p>
                  </a:txBody>
                  <a:tcPr marL="1786" marR="1786" marT="893" marB="893"/>
                </a:tc>
                <a:tc>
                  <a:txBody>
                    <a:bodyPr/>
                    <a:lstStyle/>
                    <a:p>
                      <a:endParaRPr lang="tr-TR" sz="100"/>
                    </a:p>
                  </a:txBody>
                  <a:tcPr marL="1786" marR="1786" marT="893" marB="893"/>
                </a:tc>
                <a:extLst>
                  <a:ext uri="{0D108BD9-81ED-4DB2-BD59-A6C34878D82A}">
                    <a16:rowId xmlns:a16="http://schemas.microsoft.com/office/drawing/2014/main" val="10033"/>
                  </a:ext>
                </a:extLst>
              </a:tr>
              <a:tr h="0">
                <a:tc>
                  <a:txBody>
                    <a:bodyPr/>
                    <a:lstStyle/>
                    <a:p>
                      <a:pPr algn="ctr"/>
                      <a:endParaRPr lang="tr-TR" sz="100">
                        <a:effectLst/>
                      </a:endParaRPr>
                    </a:p>
                  </a:txBody>
                  <a:tcPr marL="1786" marR="1786" marT="893" marB="893" anchor="ctr">
                    <a:lnL>
                      <a:noFill/>
                    </a:lnL>
                    <a:lnR>
                      <a:noFill/>
                    </a:lnR>
                    <a:lnT>
                      <a:noFill/>
                    </a:lnT>
                    <a:lnB>
                      <a:noFill/>
                    </a:lnB>
                  </a:tcPr>
                </a:tc>
                <a:tc>
                  <a:txBody>
                    <a:bodyPr/>
                    <a:lstStyle/>
                    <a:p>
                      <a:r>
                        <a:rPr lang="tr-TR" sz="100">
                          <a:effectLst/>
                        </a:rPr>
                        <a:t>           </a:t>
                      </a:r>
                    </a:p>
                  </a:txBody>
                  <a:tcPr marL="0" marR="0" marT="0" marB="0">
                    <a:lnL>
                      <a:noFill/>
                    </a:lnL>
                    <a:lnR>
                      <a:noFill/>
                    </a:lnR>
                    <a:lnT>
                      <a:noFill/>
                    </a:lnT>
                    <a:lnB>
                      <a:noFill/>
                    </a:lnB>
                  </a:tcPr>
                </a:tc>
                <a:tc>
                  <a:txBody>
                    <a:bodyPr/>
                    <a:lstStyle/>
                    <a:p>
                      <a:endParaRPr lang="tr-TR" sz="100"/>
                    </a:p>
                  </a:txBody>
                  <a:tcPr marL="1786" marR="1786" marT="893" marB="893">
                    <a:lnL>
                      <a:noFill/>
                    </a:lnL>
                  </a:tcPr>
                </a:tc>
                <a:tc>
                  <a:txBody>
                    <a:bodyPr/>
                    <a:lstStyle/>
                    <a:p>
                      <a:endParaRPr lang="tr-TR" sz="100"/>
                    </a:p>
                  </a:txBody>
                  <a:tcPr marL="1786" marR="1786" marT="893" marB="893"/>
                </a:tc>
                <a:tc>
                  <a:txBody>
                    <a:bodyPr/>
                    <a:lstStyle/>
                    <a:p>
                      <a:endParaRPr lang="tr-TR" sz="100" dirty="0"/>
                    </a:p>
                  </a:txBody>
                  <a:tcPr marL="1786" marR="1786" marT="893" marB="893"/>
                </a:tc>
                <a:extLst>
                  <a:ext uri="{0D108BD9-81ED-4DB2-BD59-A6C34878D82A}">
                    <a16:rowId xmlns:a16="http://schemas.microsoft.com/office/drawing/2014/main" val="10034"/>
                  </a:ext>
                </a:extLst>
              </a:tr>
            </a:tbl>
          </a:graphicData>
        </a:graphic>
      </p:graphicFrame>
      <p:sp>
        <p:nvSpPr>
          <p:cNvPr id="30" name="Metin kutusu 29"/>
          <p:cNvSpPr txBox="1"/>
          <p:nvPr/>
        </p:nvSpPr>
        <p:spPr>
          <a:xfrm>
            <a:off x="1713888" y="1235469"/>
            <a:ext cx="10478111" cy="5632311"/>
          </a:xfrm>
          <a:prstGeom prst="rect">
            <a:avLst/>
          </a:prstGeom>
          <a:noFill/>
        </p:spPr>
        <p:txBody>
          <a:bodyPr wrap="square" rtlCol="0">
            <a:spAutoFit/>
          </a:bodyPr>
          <a:lstStyle/>
          <a:p>
            <a:r>
              <a:rPr lang="tr-TR" sz="2000" dirty="0"/>
              <a:t>     </a:t>
            </a:r>
            <a:r>
              <a:rPr lang="tr-TR" sz="2400" b="1" dirty="0">
                <a:latin typeface="Arial Narrow" panose="020B0606020202030204" pitchFamily="34" charset="0"/>
                <a:cs typeface="Aparajita" panose="020B0604020202020204" pitchFamily="34" charset="0"/>
              </a:rPr>
              <a:t>Çay-Kur, 47 Yaş Çay İşleme Fabrikası, 1 Çay Paketleme Fabrikası, 2 Pazarlama ve Üretim Bölge Müdürlüğü, 7 Pazarlama Bölge Müdürlüğü, Ana Tamir Fabrikası,      Atatürk Çay ve Bahçe Kültürleri Araştırma Enstitüsü Müdürlüğü, 16.500 çalışanı ve            6.600 ton/gün yaş çay işleme kapasitesi ile Türkiye çay sektörünün en büyük ve lider kuruluşudur.</a:t>
            </a:r>
          </a:p>
          <a:p>
            <a:r>
              <a:rPr lang="tr-TR" sz="2400" b="1" dirty="0">
                <a:latin typeface="Arial Narrow" panose="020B0606020202030204" pitchFamily="34" charset="0"/>
                <a:cs typeface="Aparajita" panose="020B0604020202020204" pitchFamily="34" charset="0"/>
              </a:rPr>
              <a:t>      Bölgede üretilen yaş çay ürününün yıllara göre değişmekle birlikte yaklaşık                                        %55-60'ı Çay-Kur tarafından satın alınmaktadır. Çay-Kur'un yurt içi kuru çay piyasasındaki pazar payı ise yaklaşık %60-65 `</a:t>
            </a:r>
            <a:r>
              <a:rPr lang="tr-TR" sz="2400" b="1" dirty="0" err="1">
                <a:latin typeface="Arial Narrow" panose="020B0606020202030204" pitchFamily="34" charset="0"/>
                <a:cs typeface="Aparajita" panose="020B0604020202020204" pitchFamily="34" charset="0"/>
              </a:rPr>
              <a:t>dir</a:t>
            </a:r>
            <a:r>
              <a:rPr lang="tr-TR" sz="2400" b="1" dirty="0">
                <a:latin typeface="Arial Narrow" panose="020B0606020202030204" pitchFamily="34" charset="0"/>
                <a:cs typeface="Aparajita" panose="020B0604020202020204" pitchFamily="34" charset="0"/>
              </a:rPr>
              <a:t>.</a:t>
            </a:r>
          </a:p>
          <a:p>
            <a:r>
              <a:rPr lang="tr-TR" sz="2400" b="1" dirty="0">
                <a:latin typeface="Arial Narrow" panose="020B0606020202030204" pitchFamily="34" charset="0"/>
                <a:cs typeface="Aparajita" panose="020B0604020202020204" pitchFamily="34" charset="0"/>
              </a:rPr>
              <a:t>       İktisadi Devlet Teşekkülü (İDT) olan Çay-Kur, Türkiye'nin Tarım Politikasına uygun olarak çay ziraatını geliştirmek, çay kalitesini ıslah etmek, işlenmesini teknik esaslara göre yürütmek, iç ve dış pazar isteklerini karşılamak üzere kuru çay üretmek,          ithal etmek ve ihraç etmek, verimlilik esasına dayalı işletme politikasıyla sermaye birikimine yardım ederek yatırım kaynağı yaratmak amacıyla merkezi Rize'de olmak üzere teşkil edilmiştir</a:t>
            </a:r>
            <a:r>
              <a:rPr lang="tr-TR" sz="2000" b="1" dirty="0">
                <a:latin typeface="Aparajita" panose="020B0604020202020204" pitchFamily="34" charset="0"/>
                <a:cs typeface="Aparajita" panose="020B0604020202020204" pitchFamily="34" charset="0"/>
              </a:rPr>
              <a:t>.</a:t>
            </a:r>
            <a:r>
              <a:rPr lang="tr-TR" sz="2400" b="1" dirty="0">
                <a:latin typeface="Arial Narrow" panose="020B0606020202030204" pitchFamily="34" charset="0"/>
                <a:cs typeface="Aparajita" panose="020B0604020202020204" pitchFamily="34" charset="0"/>
              </a:rPr>
              <a:t> </a:t>
            </a:r>
          </a:p>
          <a:p>
            <a:r>
              <a:rPr lang="tr-TR" sz="2400" b="1" dirty="0">
                <a:latin typeface="Arial Narrow" panose="020B0606020202030204" pitchFamily="34" charset="0"/>
                <a:cs typeface="Aparajita" panose="020B0604020202020204" pitchFamily="34" charset="0"/>
              </a:rPr>
              <a:t>      </a:t>
            </a:r>
            <a:endParaRPr lang="tr-TR" sz="2000" b="1" dirty="0">
              <a:latin typeface="Arial Narrow" panose="020B0606020202030204" pitchFamily="34" charset="0"/>
            </a:endParaRPr>
          </a:p>
        </p:txBody>
      </p:sp>
      <p:pic>
        <p:nvPicPr>
          <p:cNvPr id="33" name="Resim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34" y="5018637"/>
            <a:ext cx="1777206" cy="1508610"/>
          </a:xfrm>
          <a:prstGeom prst="rect">
            <a:avLst/>
          </a:prstGeom>
        </p:spPr>
      </p:pic>
      <p:pic>
        <p:nvPicPr>
          <p:cNvPr id="1042" name="Picture 18" descr="CAYKUR ile ilgili görsel sonuc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533" y="3219886"/>
            <a:ext cx="1777207" cy="1627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4" name="Metin kutusu 33"/>
          <p:cNvSpPr txBox="1"/>
          <p:nvPr/>
        </p:nvSpPr>
        <p:spPr>
          <a:xfrm>
            <a:off x="1812740" y="933034"/>
            <a:ext cx="1958049" cy="369332"/>
          </a:xfrm>
          <a:prstGeom prst="rect">
            <a:avLst/>
          </a:prstGeom>
          <a:noFill/>
        </p:spPr>
        <p:txBody>
          <a:bodyPr wrap="square" rtlCol="0">
            <a:spAutoFit/>
          </a:bodyPr>
          <a:lstStyle/>
          <a:p>
            <a:r>
              <a:rPr lang="tr-TR" b="1" u="sng" dirty="0">
                <a:solidFill>
                  <a:schemeClr val="accent1">
                    <a:lumMod val="75000"/>
                  </a:schemeClr>
                </a:solidFill>
              </a:rPr>
              <a:t>ÇAY-KUR</a:t>
            </a:r>
          </a:p>
        </p:txBody>
      </p:sp>
    </p:spTree>
    <p:extLst>
      <p:ext uri="{BB962C8B-B14F-4D97-AF65-F5344CB8AC3E}">
        <p14:creationId xmlns:p14="http://schemas.microsoft.com/office/powerpoint/2010/main" val="358961637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15" name="bomb.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10812651" y="6188075"/>
            <a:ext cx="1142245" cy="669925"/>
          </a:xfrm>
        </p:spPr>
        <p:txBody>
          <a:bodyPr/>
          <a:lstStyle/>
          <a:p>
            <a:fld id="{2DCBF626-853D-42EC-91B9-E3F1B6290BFA}" type="slidenum">
              <a:rPr lang="tr-TR" sz="2400" i="1" smtClean="0">
                <a:latin typeface="Arial Black" panose="020B0A04020102020204" pitchFamily="34" charset="0"/>
              </a:rPr>
              <a:t>13</a:t>
            </a:fld>
            <a:endParaRPr lang="tr-TR" sz="2400" i="1" dirty="0">
              <a:latin typeface="Arial Black" panose="020B0A04020102020204" pitchFamily="34" charset="0"/>
            </a:endParaRPr>
          </a:p>
        </p:txBody>
      </p:sp>
      <p:sp>
        <p:nvSpPr>
          <p:cNvPr id="5" name="Dikdörtgen 4"/>
          <p:cNvSpPr/>
          <p:nvPr/>
        </p:nvSpPr>
        <p:spPr>
          <a:xfrm>
            <a:off x="263470" y="191168"/>
            <a:ext cx="3411190" cy="400110"/>
          </a:xfrm>
          <a:prstGeom prst="rect">
            <a:avLst/>
          </a:prstGeom>
        </p:spPr>
        <p:txBody>
          <a:bodyPr wrap="none">
            <a:spAutoFit/>
          </a:bodyPr>
          <a:lstStyle/>
          <a:p>
            <a:r>
              <a:rPr lang="tr-TR" sz="2000" b="1" u="sng" dirty="0">
                <a:latin typeface="Buxton Sketch" panose="03080500000500000004" pitchFamily="66" charset="0"/>
              </a:rPr>
              <a:t>4.TÜRKİYE’DE Kİ ÇAY MARKALARI:</a:t>
            </a:r>
            <a:endParaRPr lang="tr-TR" sz="2000" dirty="0"/>
          </a:p>
        </p:txBody>
      </p:sp>
      <p:sp>
        <p:nvSpPr>
          <p:cNvPr id="6" name="Dikdörtgen 5"/>
          <p:cNvSpPr/>
          <p:nvPr/>
        </p:nvSpPr>
        <p:spPr>
          <a:xfrm>
            <a:off x="2954594" y="875345"/>
            <a:ext cx="1199367" cy="369332"/>
          </a:xfrm>
          <a:prstGeom prst="rect">
            <a:avLst/>
          </a:prstGeom>
        </p:spPr>
        <p:txBody>
          <a:bodyPr wrap="none">
            <a:spAutoFit/>
          </a:bodyPr>
          <a:lstStyle/>
          <a:p>
            <a:r>
              <a:rPr lang="tr-TR" b="1" u="sng" dirty="0">
                <a:solidFill>
                  <a:schemeClr val="accent1">
                    <a:lumMod val="75000"/>
                  </a:schemeClr>
                </a:solidFill>
              </a:rPr>
              <a:t>ÇAY-KUR</a:t>
            </a:r>
          </a:p>
        </p:txBody>
      </p:sp>
      <p:sp>
        <p:nvSpPr>
          <p:cNvPr id="7" name="Dikdörtgen 6"/>
          <p:cNvSpPr/>
          <p:nvPr/>
        </p:nvSpPr>
        <p:spPr>
          <a:xfrm>
            <a:off x="2789693" y="1218549"/>
            <a:ext cx="9402305" cy="1631216"/>
          </a:xfrm>
          <a:prstGeom prst="rect">
            <a:avLst/>
          </a:prstGeom>
        </p:spPr>
        <p:txBody>
          <a:bodyPr wrap="square">
            <a:spAutoFit/>
          </a:bodyPr>
          <a:lstStyle/>
          <a:p>
            <a:r>
              <a:rPr lang="tr-TR" sz="2000" b="1" dirty="0">
                <a:latin typeface="Arial Narrow" panose="020B0606020202030204" pitchFamily="34" charset="0"/>
                <a:cs typeface="Aparajita" panose="020B0604020202020204" pitchFamily="34" charset="0"/>
              </a:rPr>
              <a:t>   Üreticilerden, işletmeye uygun nitelikteki çay yapraklarını satın almak, işlemek ve değerlendirmek için teknolojik faaliyette bulunmak, ürettiği veya ithal ettiği kuru çayların iç ve dış pazar isteklerine uygun olarak harmanlanmasını, paketlenmesini ve pazarlanmasını sağlamak, Çay-Kur' un faaliyet konularını oluşturmaktadır</a:t>
            </a:r>
            <a:r>
              <a:rPr lang="tr-TR" sz="2000" b="1" dirty="0">
                <a:latin typeface="Arial Narrow" panose="020B0606020202030204" pitchFamily="34" charset="0"/>
              </a:rPr>
              <a:t>.</a:t>
            </a:r>
          </a:p>
          <a:p>
            <a:r>
              <a:rPr lang="tr-TR" sz="2000" b="1" dirty="0">
                <a:latin typeface="Arial Narrow" panose="020B0606020202030204" pitchFamily="34" charset="0"/>
              </a:rPr>
              <a:t>    </a:t>
            </a:r>
            <a:endParaRPr lang="tr-TR" sz="2000" dirty="0"/>
          </a:p>
        </p:txBody>
      </p:sp>
      <p:pic>
        <p:nvPicPr>
          <p:cNvPr id="8" name="Resim 7"/>
          <p:cNvPicPr>
            <a:picLocks noChangeAspect="1"/>
          </p:cNvPicPr>
          <p:nvPr/>
        </p:nvPicPr>
        <p:blipFill>
          <a:blip r:embed="rId3"/>
          <a:stretch>
            <a:fillRect/>
          </a:stretch>
        </p:blipFill>
        <p:spPr>
          <a:xfrm>
            <a:off x="0" y="1346684"/>
            <a:ext cx="3081517" cy="19178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Dikdörtgen 10"/>
          <p:cNvSpPr/>
          <p:nvPr/>
        </p:nvSpPr>
        <p:spPr>
          <a:xfrm>
            <a:off x="2789693" y="2607596"/>
            <a:ext cx="9402305" cy="3822648"/>
          </a:xfrm>
          <a:prstGeom prst="rect">
            <a:avLst/>
          </a:prstGeom>
        </p:spPr>
        <p:txBody>
          <a:bodyPr wrap="square">
            <a:spAutoFit/>
          </a:bodyPr>
          <a:lstStyle/>
          <a:p>
            <a:r>
              <a:rPr lang="tr-TR" dirty="0"/>
              <a:t>   </a:t>
            </a:r>
            <a:r>
              <a:rPr lang="tr-TR" sz="2000" b="1" dirty="0">
                <a:latin typeface="Arial Narrow" panose="020B0606020202030204" pitchFamily="34" charset="0"/>
              </a:rPr>
              <a:t>Çay-Kur, bu amaçla gerekli tesisleri kurmak ve çay yapraklarını işlemek, üretim faaliyetlerinden doğan yan ürünleri değerlendirmek ve yardımcı maddeler üretmek, çay ürününün kalite ve veriminin ve işletme tekniğinin geliştirilmesi için gerekli araştırmaları yapmak, müessese ve laboratuvarlar kurmak işletmek, ticaretle iştigal etmek, ihracat ve ithalat yapmak, çay üreticilerinin kooperatifleşmesi için gerekli olan faaliyetlerde bulunmak, çay borsasına çay sanayicilerinin katılımında önderlik yapmak, çay eksperlerinin yetiştirilmesi için gerekli önlemleri almak, kamulaştırma yapmak, istihdam geliştirme çalışmaları kapsamında düzenlenen beceri kazandırma programlarının uygulanmasını sağlamak, küçük ve orta büyüklükteki özel kuruluşlara idari ve teknik alanlarda rehberlik yapmak, mevzuat uyarınca verilen diğer görevleri yerine getirmek için çalışmalarını yürütmektedir.</a:t>
            </a:r>
          </a:p>
          <a:p>
            <a:endParaRPr lang="tr-TR" dirty="0"/>
          </a:p>
        </p:txBody>
      </p:sp>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54" y="3673098"/>
            <a:ext cx="2619689" cy="1950852"/>
          </a:xfrm>
          <a:prstGeom prst="ellipse">
            <a:avLst/>
          </a:prstGeom>
          <a:ln>
            <a:noFill/>
          </a:ln>
          <a:effectLst>
            <a:softEdge rad="112500"/>
          </a:effectLst>
        </p:spPr>
      </p:pic>
    </p:spTree>
    <p:extLst>
      <p:ext uri="{BB962C8B-B14F-4D97-AF65-F5344CB8AC3E}">
        <p14:creationId xmlns:p14="http://schemas.microsoft.com/office/powerpoint/2010/main" val="2033913658"/>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6" name="bomb.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4210" y="164022"/>
            <a:ext cx="3659370" cy="378419"/>
          </a:xfrm>
        </p:spPr>
        <p:txBody>
          <a:bodyPr>
            <a:noAutofit/>
          </a:bodyPr>
          <a:lstStyle/>
          <a:p>
            <a:r>
              <a:rPr lang="tr-TR" sz="2000" b="1" u="sng" dirty="0">
                <a:latin typeface="Buxton Sketch" panose="03080500000500000004" pitchFamily="66" charset="0"/>
              </a:rPr>
              <a:t>4.Türkiye’de ki çay markaları:</a:t>
            </a:r>
            <a:endParaRPr lang="tr-TR" sz="2000" dirty="0"/>
          </a:p>
        </p:txBody>
      </p:sp>
      <p:sp>
        <p:nvSpPr>
          <p:cNvPr id="4" name="Slayt Numarası Yer Tutucusu 3"/>
          <p:cNvSpPr>
            <a:spLocks noGrp="1"/>
          </p:cNvSpPr>
          <p:nvPr>
            <p:ph type="sldNum" sz="quarter" idx="12"/>
          </p:nvPr>
        </p:nvSpPr>
        <p:spPr>
          <a:xfrm>
            <a:off x="10797153" y="5925688"/>
            <a:ext cx="1142245" cy="669925"/>
          </a:xfrm>
        </p:spPr>
        <p:txBody>
          <a:bodyPr/>
          <a:lstStyle/>
          <a:p>
            <a:fld id="{2DCBF626-853D-42EC-91B9-E3F1B6290BFA}" type="slidenum">
              <a:rPr lang="tr-TR" sz="2400" i="1" smtClean="0">
                <a:latin typeface="Arial Black" panose="020B0A04020102020204" pitchFamily="34" charset="0"/>
              </a:rPr>
              <a:t>14</a:t>
            </a:fld>
            <a:endParaRPr lang="tr-TR" i="1" dirty="0">
              <a:latin typeface="Arial Black" panose="020B0A04020102020204" pitchFamily="34" charset="0"/>
            </a:endParaRPr>
          </a:p>
        </p:txBody>
      </p:sp>
      <p:pic>
        <p:nvPicPr>
          <p:cNvPr id="5" name="Resim 4"/>
          <p:cNvPicPr>
            <a:picLocks noChangeAspect="1"/>
          </p:cNvPicPr>
          <p:nvPr/>
        </p:nvPicPr>
        <p:blipFill>
          <a:blip r:embed="rId3"/>
          <a:stretch>
            <a:fillRect/>
          </a:stretch>
        </p:blipFill>
        <p:spPr>
          <a:xfrm>
            <a:off x="0" y="1087443"/>
            <a:ext cx="1905000" cy="1524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Dikdörtgen 6"/>
          <p:cNvSpPr/>
          <p:nvPr/>
        </p:nvSpPr>
        <p:spPr>
          <a:xfrm>
            <a:off x="2013895" y="718111"/>
            <a:ext cx="941283" cy="369332"/>
          </a:xfrm>
          <a:prstGeom prst="rect">
            <a:avLst/>
          </a:prstGeom>
        </p:spPr>
        <p:txBody>
          <a:bodyPr wrap="none">
            <a:spAutoFit/>
          </a:bodyPr>
          <a:lstStyle/>
          <a:p>
            <a:r>
              <a:rPr lang="tr-TR" b="1" u="sng" dirty="0">
                <a:solidFill>
                  <a:schemeClr val="accent1">
                    <a:lumMod val="75000"/>
                  </a:schemeClr>
                </a:solidFill>
              </a:rPr>
              <a:t>LİPTON</a:t>
            </a:r>
          </a:p>
        </p:txBody>
      </p:sp>
      <p:sp>
        <p:nvSpPr>
          <p:cNvPr id="8" name="Dikdörtgen 7"/>
          <p:cNvSpPr/>
          <p:nvPr/>
        </p:nvSpPr>
        <p:spPr>
          <a:xfrm>
            <a:off x="1751308" y="1087443"/>
            <a:ext cx="10321872" cy="4401205"/>
          </a:xfrm>
          <a:prstGeom prst="rect">
            <a:avLst/>
          </a:prstGeom>
        </p:spPr>
        <p:txBody>
          <a:bodyPr wrap="square">
            <a:spAutoFit/>
          </a:bodyPr>
          <a:lstStyle/>
          <a:p>
            <a:r>
              <a:rPr lang="tr-TR" sz="2000" b="1" dirty="0">
                <a:latin typeface="Arial Narrow" panose="020B0606020202030204" pitchFamily="34" charset="0"/>
              </a:rPr>
              <a:t>     Dünya çay pazarının en eski ve lider markalarından </a:t>
            </a:r>
            <a:r>
              <a:rPr lang="tr-TR" sz="2000" b="1" dirty="0" err="1">
                <a:latin typeface="Arial Narrow" panose="020B0606020202030204" pitchFamily="34" charset="0"/>
              </a:rPr>
              <a:t>Lipton</a:t>
            </a:r>
            <a:r>
              <a:rPr lang="tr-TR" sz="2000" b="1" dirty="0">
                <a:latin typeface="Arial Narrow" panose="020B0606020202030204" pitchFamily="34" charset="0"/>
              </a:rPr>
              <a:t> , Türkiye çay pazarında da lider .Türk çay pazarının özel sektöre açılması ile birlikte 1986 yılında Rize’nin Pazar ilçesinde faaliyete geçirdiği fabrikası ile Türk çay severleri ‘dünya kalitesiyle </a:t>
            </a:r>
            <a:r>
              <a:rPr lang="tr-TR" sz="2000" b="1" dirty="0" err="1">
                <a:latin typeface="Arial Narrow" panose="020B0606020202030204" pitchFamily="34" charset="0"/>
              </a:rPr>
              <a:t>buluşturan</a:t>
            </a:r>
            <a:r>
              <a:rPr lang="tr-TR" sz="2000" b="1" dirty="0">
                <a:latin typeface="Arial Narrow" panose="020B0606020202030204" pitchFamily="34" charset="0"/>
              </a:rPr>
              <a:t> </a:t>
            </a:r>
            <a:r>
              <a:rPr lang="tr-TR" sz="2000" b="1" dirty="0" err="1">
                <a:latin typeface="Arial Narrow" panose="020B0606020202030204" pitchFamily="34" charset="0"/>
              </a:rPr>
              <a:t>Lipton</a:t>
            </a:r>
            <a:r>
              <a:rPr lang="tr-TR" sz="2000" b="1" dirty="0">
                <a:latin typeface="Arial Narrow" panose="020B0606020202030204" pitchFamily="34" charset="0"/>
              </a:rPr>
              <a:t>, Türkiye pazarına girdiğinden den bu yana, pazarda ilklerin ve yeniliklerin öncüsü olma misyonunu sürdürüyor. “</a:t>
            </a:r>
            <a:r>
              <a:rPr lang="tr-TR" sz="2000" b="1" dirty="0" err="1">
                <a:latin typeface="Arial Narrow" panose="020B0606020202030204" pitchFamily="34" charset="0"/>
              </a:rPr>
              <a:t>Lipton</a:t>
            </a:r>
            <a:r>
              <a:rPr lang="tr-TR" sz="2000" b="1" dirty="0">
                <a:latin typeface="Arial Narrow" panose="020B0606020202030204" pitchFamily="34" charset="0"/>
              </a:rPr>
              <a:t> olarak ürün yelpazemizi Türk damak zevkine göre genişleten, Türkiye’yi poşet çayla tanıştıran  marka sıfatıyla, son yıllarda pratikliği nedeniyle tüketiciden daha büyük talep görmekte olan bardak ve demlik poşet çay kategorilerinde açık ara lider konumda.</a:t>
            </a:r>
          </a:p>
          <a:p>
            <a:endParaRPr lang="tr-TR" sz="2000" b="1" dirty="0">
              <a:latin typeface="Arial Narrow" panose="020B0606020202030204" pitchFamily="34" charset="0"/>
            </a:endParaRPr>
          </a:p>
          <a:p>
            <a:r>
              <a:rPr lang="tr-TR" sz="2000" b="1" dirty="0">
                <a:latin typeface="Arial Narrow" panose="020B0606020202030204" pitchFamily="34" charset="0"/>
              </a:rPr>
              <a:t>     Türkiye’de faaliyet gösterdikleri günden bugüne özel sektörün lider markası olarak, zengin ürün portföyü ile tüketicilere farklı bir çay keyfi sunanı, gün geçtikçe büyüme ivmesini artıran Türk çay pazarının en güçlü özel sektör markası olarak, tüketicilere daha fazla seçenek sunarak; bu  doğrultuda 2009 yılı itibariyle 14 bin 500 çay üreticisinden çay alımı yapmakta  2010 yılında bu rakamı 21 bin üreticiye çıkararak , uzun vadedeki amaçları olan , “Faaliyet gösterdiği her alt kategoride pazar lideri olabilmek için çaba göstermektedir.</a:t>
            </a:r>
          </a:p>
        </p:txBody>
      </p:sp>
      <p:pic>
        <p:nvPicPr>
          <p:cNvPr id="2056" name="Picture 8" descr="lipton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9" y="3108658"/>
            <a:ext cx="1803002" cy="1524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 y="5129873"/>
            <a:ext cx="2179157" cy="1702466"/>
          </a:xfrm>
          <a:prstGeom prst="ellipse">
            <a:avLst/>
          </a:prstGeom>
          <a:ln>
            <a:noFill/>
          </a:ln>
          <a:effectLst>
            <a:softEdge rad="112500"/>
          </a:effectLst>
        </p:spPr>
      </p:pic>
      <p:pic>
        <p:nvPicPr>
          <p:cNvPr id="2050" name="Picture 2" descr="el sallayan çay bardağı gifi ile ilgili gö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8577" y="5306253"/>
            <a:ext cx="2708544" cy="1451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46950"/>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7" name="bomb.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3986" y="0"/>
            <a:ext cx="8534400" cy="573437"/>
          </a:xfrm>
        </p:spPr>
        <p:txBody>
          <a:bodyPr>
            <a:normAutofit/>
          </a:bodyPr>
          <a:lstStyle/>
          <a:p>
            <a:r>
              <a:rPr lang="tr-TR" sz="2000" b="1" u="sng" dirty="0">
                <a:latin typeface="Buxton Sketch" panose="03080500000500000004" pitchFamily="66" charset="0"/>
              </a:rPr>
              <a:t>4.Türkiye’de ki çay markaları:</a:t>
            </a:r>
            <a:endParaRPr lang="tr-TR" sz="2000" dirty="0"/>
          </a:p>
        </p:txBody>
      </p:sp>
      <p:pic>
        <p:nvPicPr>
          <p:cNvPr id="5" name="İçerik Yer Tutucusu 4"/>
          <p:cNvPicPr>
            <a:picLocks noGrp="1" noChangeAspect="1"/>
          </p:cNvPicPr>
          <p:nvPr>
            <p:ph idx="1"/>
          </p:nvPr>
        </p:nvPicPr>
        <p:blipFill>
          <a:blip r:embed="rId3"/>
          <a:stretch>
            <a:fillRect/>
          </a:stretch>
        </p:blipFill>
        <p:spPr>
          <a:xfrm>
            <a:off x="123986" y="795202"/>
            <a:ext cx="1725318" cy="2981202"/>
          </a:xfrm>
          <a:prstGeom prst="rect">
            <a:avLst/>
          </a:prstGeom>
        </p:spPr>
      </p:pic>
      <p:sp>
        <p:nvSpPr>
          <p:cNvPr id="4" name="Slayt Numarası Yer Tutucusu 3"/>
          <p:cNvSpPr>
            <a:spLocks noGrp="1"/>
          </p:cNvSpPr>
          <p:nvPr>
            <p:ph type="sldNum" sz="quarter" idx="12"/>
          </p:nvPr>
        </p:nvSpPr>
        <p:spPr>
          <a:xfrm>
            <a:off x="10859146" y="5996930"/>
            <a:ext cx="1142245" cy="669925"/>
          </a:xfrm>
        </p:spPr>
        <p:txBody>
          <a:bodyPr/>
          <a:lstStyle/>
          <a:p>
            <a:fld id="{2DCBF626-853D-42EC-91B9-E3F1B6290BFA}" type="slidenum">
              <a:rPr lang="tr-TR" sz="2400" b="1" smtClean="0">
                <a:latin typeface="Arial Black" panose="020B0A04020102020204" pitchFamily="34" charset="0"/>
              </a:rPr>
              <a:t>15</a:t>
            </a:fld>
            <a:endParaRPr lang="tr-TR" sz="2400" b="1" dirty="0">
              <a:latin typeface="Arial Black" panose="020B0A04020102020204" pitchFamily="34" charset="0"/>
            </a:endParaRPr>
          </a:p>
        </p:txBody>
      </p:sp>
      <p:sp>
        <p:nvSpPr>
          <p:cNvPr id="7" name="Dikdörtgen 6"/>
          <p:cNvSpPr/>
          <p:nvPr/>
        </p:nvSpPr>
        <p:spPr>
          <a:xfrm>
            <a:off x="2053518" y="610536"/>
            <a:ext cx="1002197" cy="369332"/>
          </a:xfrm>
          <a:prstGeom prst="rect">
            <a:avLst/>
          </a:prstGeom>
        </p:spPr>
        <p:txBody>
          <a:bodyPr wrap="none">
            <a:spAutoFit/>
          </a:bodyPr>
          <a:lstStyle/>
          <a:p>
            <a:r>
              <a:rPr lang="tr-TR" b="1" u="sng" dirty="0">
                <a:solidFill>
                  <a:schemeClr val="accent1">
                    <a:lumMod val="75000"/>
                  </a:schemeClr>
                </a:solidFill>
              </a:rPr>
              <a:t>DOĞUŞ</a:t>
            </a:r>
            <a:endParaRPr lang="tr-TR" dirty="0"/>
          </a:p>
        </p:txBody>
      </p:sp>
      <p:sp>
        <p:nvSpPr>
          <p:cNvPr id="8" name="Dikdörtgen 7"/>
          <p:cNvSpPr/>
          <p:nvPr/>
        </p:nvSpPr>
        <p:spPr>
          <a:xfrm>
            <a:off x="1849303" y="891272"/>
            <a:ext cx="10342697" cy="6370975"/>
          </a:xfrm>
          <a:prstGeom prst="rect">
            <a:avLst/>
          </a:prstGeom>
        </p:spPr>
        <p:txBody>
          <a:bodyPr wrap="square">
            <a:spAutoFit/>
          </a:bodyPr>
          <a:lstStyle/>
          <a:p>
            <a:r>
              <a:rPr lang="tr-TR" dirty="0"/>
              <a:t>   </a:t>
            </a:r>
            <a:r>
              <a:rPr lang="tr-TR" sz="2400" b="1" dirty="0">
                <a:latin typeface="Arial Narrow" panose="020B0606020202030204" pitchFamily="34" charset="0"/>
              </a:rPr>
              <a:t>1985 yılında bir aile şirketi olarak kurulan Doğuş Grup, ilk yatırımını çay sektöründe gerçekleştirdi. Çay ile başlayan faaliyet alanı ilerleyen yıllarda şeker ve konserve faaliyetleri ile devam etti. </a:t>
            </a:r>
          </a:p>
          <a:p>
            <a:r>
              <a:rPr lang="tr-TR" sz="2400" b="1" dirty="0">
                <a:latin typeface="Arial Narrow" panose="020B0606020202030204" pitchFamily="34" charset="0"/>
              </a:rPr>
              <a:t>   İleriyi görebilmek, değişen tüketici tercihleri karşısında doğru stratejiler belirleyip beklentilerin üzerinde ürünlerle piyasada yer almak ve ilkeleri doğrultusunda gelişmek, kurulduğu yıldan bu yana Doğuş Grup'un, temel yapı taşlarını oluşturdu. Bu yapı taşları ile inşa edilen tesislerde, Doğuş Markası altında üretilen ürünler, kendi kategorilerinde lider markalar içinde yer almakta.</a:t>
            </a:r>
          </a:p>
          <a:p>
            <a:r>
              <a:rPr lang="tr-TR" sz="2400" b="1" dirty="0">
                <a:latin typeface="Arial Narrow" panose="020B0606020202030204" pitchFamily="34" charset="0"/>
              </a:rPr>
              <a:t>   Doğuş Grup'un ilk girişimi olan Doğuş Çay, Türkiye'de özel kuruluşlara üretim izni verilmesi ile birlikte başladı. İlk olarak dökme çay ile başlayan yatırımlar, ilerleyen yıllarda poşet çay, yeşil çay ve bitki meyve çayları üretimleri ile devam etti. Yüksek hedefleri doğrultusunda, standartlarını da yüksek tutan Doğuş Çay, 2000 yılından itibaren TSE, ISO 9001 ve ISO 22000 belgelerini aldı. AB normlarındaki hijyenik tesislerde, el değmeden üretilen ve sürekli laboratuvar testlerinden geçirilen ürünler, Türk damak tadına uyan lezzeti, ideal rengi ve kendine özgü kokusuyla raflarda      yer almakta.</a:t>
            </a:r>
          </a:p>
          <a:p>
            <a:r>
              <a:rPr lang="tr-TR" sz="2400" b="1" dirty="0">
                <a:latin typeface="Arial Narrow" panose="020B0606020202030204" pitchFamily="34" charset="0"/>
              </a:rPr>
              <a:t>   </a:t>
            </a: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52" y="5325686"/>
            <a:ext cx="1836312" cy="1532314"/>
          </a:xfrm>
          <a:prstGeom prst="rect">
            <a:avLst/>
          </a:prstGeom>
          <a:ln>
            <a:noFill/>
          </a:ln>
          <a:effectLst>
            <a:softEdge rad="112500"/>
          </a:effectLst>
        </p:spPr>
      </p:pic>
      <p:pic>
        <p:nvPicPr>
          <p:cNvPr id="11" name="Resim 10"/>
          <p:cNvPicPr>
            <a:picLocks noChangeAspect="1"/>
          </p:cNvPicPr>
          <p:nvPr/>
        </p:nvPicPr>
        <p:blipFill>
          <a:blip r:embed="rId5"/>
          <a:stretch>
            <a:fillRect/>
          </a:stretch>
        </p:blipFill>
        <p:spPr>
          <a:xfrm>
            <a:off x="123985" y="2817616"/>
            <a:ext cx="1708772" cy="1917575"/>
          </a:xfrm>
          <a:prstGeom prst="rect">
            <a:avLst/>
          </a:prstGeom>
          <a:ln>
            <a:noFill/>
          </a:ln>
          <a:effectLst>
            <a:softEdge rad="112500"/>
          </a:effectLst>
        </p:spPr>
      </p:pic>
    </p:spTree>
    <p:extLst>
      <p:ext uri="{BB962C8B-B14F-4D97-AF65-F5344CB8AC3E}">
        <p14:creationId xmlns:p14="http://schemas.microsoft.com/office/powerpoint/2010/main" val="2711692272"/>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6" name="bomb.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10719661" y="6058922"/>
            <a:ext cx="1142245" cy="669925"/>
          </a:xfrm>
        </p:spPr>
        <p:txBody>
          <a:bodyPr/>
          <a:lstStyle/>
          <a:p>
            <a:fld id="{2DCBF626-853D-42EC-91B9-E3F1B6290BFA}" type="slidenum">
              <a:rPr lang="tr-TR" sz="2400" i="1" smtClean="0">
                <a:latin typeface="Arial Black" panose="020B0A04020102020204" pitchFamily="34" charset="0"/>
              </a:rPr>
              <a:t>16</a:t>
            </a:fld>
            <a:endParaRPr lang="tr-TR" i="1" dirty="0">
              <a:latin typeface="Arial Black" panose="020B0A04020102020204" pitchFamily="34" charset="0"/>
            </a:endParaRPr>
          </a:p>
        </p:txBody>
      </p:sp>
      <p:sp>
        <p:nvSpPr>
          <p:cNvPr id="5" name="Dikdörtgen 4"/>
          <p:cNvSpPr/>
          <p:nvPr/>
        </p:nvSpPr>
        <p:spPr>
          <a:xfrm>
            <a:off x="143869" y="113786"/>
            <a:ext cx="3411190" cy="400110"/>
          </a:xfrm>
          <a:prstGeom prst="rect">
            <a:avLst/>
          </a:prstGeom>
        </p:spPr>
        <p:txBody>
          <a:bodyPr wrap="none">
            <a:spAutoFit/>
          </a:bodyPr>
          <a:lstStyle/>
          <a:p>
            <a:r>
              <a:rPr lang="tr-TR" sz="2000" b="1" u="sng" cap="all" dirty="0">
                <a:ln w="3175" cmpd="sng">
                  <a:noFill/>
                </a:ln>
                <a:solidFill>
                  <a:prstClr val="white"/>
                </a:solidFill>
                <a:latin typeface="Buxton Sketch" panose="03080500000500000004" pitchFamily="66" charset="0"/>
                <a:ea typeface="+mj-ea"/>
                <a:cs typeface="+mj-cs"/>
              </a:rPr>
              <a:t>4.Türkiye’de ki çay markaları:</a:t>
            </a:r>
            <a:endParaRPr lang="tr-TR" dirty="0"/>
          </a:p>
        </p:txBody>
      </p:sp>
      <p:sp>
        <p:nvSpPr>
          <p:cNvPr id="6" name="Dikdörtgen 5"/>
          <p:cNvSpPr/>
          <p:nvPr/>
        </p:nvSpPr>
        <p:spPr>
          <a:xfrm>
            <a:off x="3695705" y="585007"/>
            <a:ext cx="1002197" cy="369332"/>
          </a:xfrm>
          <a:prstGeom prst="rect">
            <a:avLst/>
          </a:prstGeom>
        </p:spPr>
        <p:txBody>
          <a:bodyPr wrap="none">
            <a:spAutoFit/>
          </a:bodyPr>
          <a:lstStyle/>
          <a:p>
            <a:r>
              <a:rPr lang="tr-TR" b="1" u="sng" dirty="0">
                <a:solidFill>
                  <a:schemeClr val="accent1">
                    <a:lumMod val="75000"/>
                  </a:schemeClr>
                </a:solidFill>
              </a:rPr>
              <a:t>DOĞUŞ</a:t>
            </a:r>
            <a:endParaRPr lang="tr-TR" dirty="0"/>
          </a:p>
        </p:txBody>
      </p:sp>
      <p:pic>
        <p:nvPicPr>
          <p:cNvPr id="8" name="Resim 7"/>
          <p:cNvPicPr>
            <a:picLocks noChangeAspect="1"/>
          </p:cNvPicPr>
          <p:nvPr/>
        </p:nvPicPr>
        <p:blipFill>
          <a:blip r:embed="rId3"/>
          <a:stretch>
            <a:fillRect/>
          </a:stretch>
        </p:blipFill>
        <p:spPr>
          <a:xfrm>
            <a:off x="143868" y="3172028"/>
            <a:ext cx="3551837" cy="2045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Dikdörtgen 8"/>
          <p:cNvSpPr/>
          <p:nvPr/>
        </p:nvSpPr>
        <p:spPr>
          <a:xfrm>
            <a:off x="3695705" y="954339"/>
            <a:ext cx="8496295" cy="5632311"/>
          </a:xfrm>
          <a:prstGeom prst="rect">
            <a:avLst/>
          </a:prstGeom>
        </p:spPr>
        <p:txBody>
          <a:bodyPr wrap="square">
            <a:spAutoFit/>
          </a:bodyPr>
          <a:lstStyle/>
          <a:p>
            <a:r>
              <a:rPr lang="tr-TR" sz="2000" b="1" dirty="0">
                <a:latin typeface="Arial Narrow" panose="020B0606020202030204" pitchFamily="34" charset="0"/>
              </a:rPr>
              <a:t>   Rize'de 5 adet çay işleme ve Ordu'da 1 adet çay paketleme fabrikası ile yıllık 35.000 ton üretim kapasitesine sahip Doğuş Çay; yeniliklere hızla uyum sağlayan dinamik yapısı ve sürekli yükselen grafiği ile özel sektörün lider markası oldu.</a:t>
            </a:r>
          </a:p>
          <a:p>
            <a:r>
              <a:rPr lang="tr-TR" sz="2000" b="1" dirty="0">
                <a:latin typeface="Arial Narrow" panose="020B0606020202030204" pitchFamily="34" charset="0"/>
              </a:rPr>
              <a:t>    1994 yılında alınan bir kararla, çay kategorisini desteklemek ve ürün portföyünü genişletmek amacıyla Doğuş Şeker üretimine başlandı. Halen ISO 22000 ve ISO 9001 belgelerine sahip, Eskişehir ve Gebze paketleme fabrikalarında, el değmeden üretilen Doğuş Şeker, sektörde ilk iki marka arasında yer almakta. Doğuş Grup,    çay ve şeker kategorilerindeki liderliğini gıdanın diğer kollarında da sürdürme ve gıda sektöründe büyüme kararı doğrultusunda, 2008 yılı itibariyle, Doğuş Bahçe markası altında domates salçası üretimi ile faaliyet alanlarını genişletti. Domates tarımı açısından en verimli arazilerin bulunduğu İzmir'in Ödemiş ilçesinde bulunan, 70 bin m2 alan üzerine kurulu 7500 m2 kapalı alana sahip Doğuş Bahçe Salça ve Konserve Fabrikası, bulunduğu bölge itibariyle en kaliteli domates tarımının gerçekleştirildiği, Türkiye'nin en verimli tarım alanlarının tam ortasında yer almakta.</a:t>
            </a:r>
          </a:p>
          <a:p>
            <a:r>
              <a:rPr lang="tr-TR" sz="2000" b="1" dirty="0">
                <a:latin typeface="Arial Narrow" panose="020B0606020202030204" pitchFamily="34" charset="0"/>
              </a:rPr>
              <a:t>      Doğuş Grup, iş ortaklarına en hızlı ve en doğru hizmeti verebilmek için oluşturduğu satış organizasyonunda da, ürünleriyle aynı paralellikteki mükemmelliği hedefledi. Kalifiye satış ekibi, lojistik gücü, yaygın bayii ağı ve etkin dağıtım sistemiyle Türkiye'nin dört bir yanına ulaştı.</a:t>
            </a:r>
          </a:p>
        </p:txBody>
      </p:sp>
      <p:pic>
        <p:nvPicPr>
          <p:cNvPr id="10" name="Resim 9"/>
          <p:cNvPicPr>
            <a:picLocks noChangeAspect="1"/>
          </p:cNvPicPr>
          <p:nvPr/>
        </p:nvPicPr>
        <p:blipFill rotWithShape="1">
          <a:blip r:embed="rId4"/>
          <a:srcRect l="20514"/>
          <a:stretch/>
        </p:blipFill>
        <p:spPr>
          <a:xfrm>
            <a:off x="-71095" y="616003"/>
            <a:ext cx="3950765" cy="1991599"/>
          </a:xfrm>
          <a:prstGeom prst="ellipse">
            <a:avLst/>
          </a:prstGeom>
          <a:ln>
            <a:noFill/>
          </a:ln>
          <a:effectLst>
            <a:softEdge rad="112500"/>
          </a:effectLst>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406" y="-638659"/>
            <a:ext cx="1333500" cy="1905000"/>
          </a:xfrm>
          <a:prstGeom prst="rect">
            <a:avLst/>
          </a:prstGeom>
        </p:spPr>
      </p:pic>
    </p:spTree>
    <p:extLst>
      <p:ext uri="{BB962C8B-B14F-4D97-AF65-F5344CB8AC3E}">
        <p14:creationId xmlns:p14="http://schemas.microsoft.com/office/powerpoint/2010/main" val="3231345969"/>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6" name="bomb.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10735159" y="6043424"/>
            <a:ext cx="1142245" cy="669925"/>
          </a:xfrm>
        </p:spPr>
        <p:txBody>
          <a:bodyPr/>
          <a:lstStyle/>
          <a:p>
            <a:fld id="{2DCBF626-853D-42EC-91B9-E3F1B6290BFA}" type="slidenum">
              <a:rPr lang="tr-TR" sz="2400" i="1" smtClean="0">
                <a:latin typeface="Arial Black" panose="020B0A04020102020204" pitchFamily="34" charset="0"/>
              </a:rPr>
              <a:t>17</a:t>
            </a:fld>
            <a:endParaRPr lang="tr-TR" sz="2400" i="1" dirty="0">
              <a:latin typeface="Arial Black" panose="020B0A04020102020204" pitchFamily="34" charset="0"/>
            </a:endParaRPr>
          </a:p>
        </p:txBody>
      </p:sp>
      <p:sp>
        <p:nvSpPr>
          <p:cNvPr id="6" name="Dikdörtgen 5"/>
          <p:cNvSpPr/>
          <p:nvPr/>
        </p:nvSpPr>
        <p:spPr>
          <a:xfrm>
            <a:off x="2521057" y="1210850"/>
            <a:ext cx="8214102" cy="2246769"/>
          </a:xfrm>
          <a:prstGeom prst="rect">
            <a:avLst/>
          </a:prstGeom>
        </p:spPr>
        <p:txBody>
          <a:bodyPr wrap="square">
            <a:spAutoFit/>
          </a:bodyPr>
          <a:lstStyle/>
          <a:p>
            <a:r>
              <a:rPr lang="tr-TR" sz="2000" b="1" dirty="0">
                <a:latin typeface="Arial Narrow" panose="020B0606020202030204" pitchFamily="34" charset="0"/>
              </a:rPr>
              <a:t>   1985'den itibaren çağdaş ve güvenilir bir şirket olarak sektörde var olan Doğuş Grup; ilkeleriyle, standartlara ve insan sağlığına gösterdiği özenle, yenilikçi yaklaşımı, rekabetçi yapısı ve kalitesiyle adını gelecekte de yaşatmak için çalışmalarına aralıksız devam ediyor. ve güvenilir bir marka olarak sektörde var olan Doğuş Çay; ilkeleriyle, standartlara ve insan sağlığına gösterdiği özenle, yenilikçi yaklaşımı, rekabetçi yapısı ve kalitesiyle adını gelecekte de yaşatmak için çalışmalarına aralıksız devam ediyor.</a:t>
            </a:r>
            <a:endParaRPr lang="tr-TR" b="1" dirty="0">
              <a:latin typeface="Arial Narrow" panose="020B0606020202030204" pitchFamily="34" charset="0"/>
            </a:endParaRPr>
          </a:p>
        </p:txBody>
      </p:sp>
      <p:sp>
        <p:nvSpPr>
          <p:cNvPr id="7" name="Dikdörtgen 6"/>
          <p:cNvSpPr/>
          <p:nvPr/>
        </p:nvSpPr>
        <p:spPr>
          <a:xfrm>
            <a:off x="128371" y="144782"/>
            <a:ext cx="3411190" cy="400110"/>
          </a:xfrm>
          <a:prstGeom prst="rect">
            <a:avLst/>
          </a:prstGeom>
        </p:spPr>
        <p:txBody>
          <a:bodyPr wrap="none">
            <a:spAutoFit/>
          </a:bodyPr>
          <a:lstStyle/>
          <a:p>
            <a:pPr lvl="0"/>
            <a:r>
              <a:rPr lang="tr-TR" sz="2000" b="1" u="sng" cap="all" dirty="0">
                <a:ln w="3175" cmpd="sng">
                  <a:noFill/>
                </a:ln>
                <a:solidFill>
                  <a:prstClr val="white"/>
                </a:solidFill>
                <a:latin typeface="Buxton Sketch" panose="03080500000500000004" pitchFamily="66" charset="0"/>
              </a:rPr>
              <a:t>4.Türkiye’de ki çay markaları:</a:t>
            </a:r>
            <a:endParaRPr lang="tr-TR" dirty="0">
              <a:solidFill>
                <a:prstClr val="white"/>
              </a:solidFill>
            </a:endParaRPr>
          </a:p>
        </p:txBody>
      </p:sp>
      <p:pic>
        <p:nvPicPr>
          <p:cNvPr id="9" name="Resim 8"/>
          <p:cNvPicPr>
            <a:picLocks noChangeAspect="1"/>
          </p:cNvPicPr>
          <p:nvPr/>
        </p:nvPicPr>
        <p:blipFill>
          <a:blip r:embed="rId3"/>
          <a:stretch>
            <a:fillRect/>
          </a:stretch>
        </p:blipFill>
        <p:spPr>
          <a:xfrm>
            <a:off x="2567552" y="677294"/>
            <a:ext cx="1103472" cy="493819"/>
          </a:xfrm>
          <a:prstGeom prst="rect">
            <a:avLst/>
          </a:prstGeom>
        </p:spPr>
      </p:pic>
      <p:pic>
        <p:nvPicPr>
          <p:cNvPr id="13" name="Resim 12"/>
          <p:cNvPicPr>
            <a:picLocks noChangeAspect="1"/>
          </p:cNvPicPr>
          <p:nvPr/>
        </p:nvPicPr>
        <p:blipFill rotWithShape="1">
          <a:blip r:embed="rId4"/>
          <a:srcRect l="56580" t="1674" r="15413" b="-605"/>
          <a:stretch/>
        </p:blipFill>
        <p:spPr>
          <a:xfrm>
            <a:off x="128371" y="896972"/>
            <a:ext cx="2205926" cy="3193340"/>
          </a:xfrm>
          <a:prstGeom prst="rect">
            <a:avLst/>
          </a:prstGeom>
          <a:ln>
            <a:noFill/>
          </a:ln>
          <a:effectLst>
            <a:softEdge rad="112500"/>
          </a:effectLst>
        </p:spPr>
      </p:pic>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288" y="4123577"/>
            <a:ext cx="3781425" cy="2143125"/>
          </a:xfrm>
          <a:prstGeom prst="rect">
            <a:avLst/>
          </a:prstGeom>
        </p:spPr>
      </p:pic>
    </p:spTree>
    <p:extLst>
      <p:ext uri="{BB962C8B-B14F-4D97-AF65-F5344CB8AC3E}">
        <p14:creationId xmlns:p14="http://schemas.microsoft.com/office/powerpoint/2010/main" val="416737589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6" name="bomb.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10471858" y="6044996"/>
            <a:ext cx="1142245" cy="669925"/>
          </a:xfrm>
        </p:spPr>
        <p:txBody>
          <a:bodyPr/>
          <a:lstStyle/>
          <a:p>
            <a:fld id="{2DCBF626-853D-42EC-91B9-E3F1B6290BFA}" type="slidenum">
              <a:rPr lang="tr-TR" sz="2400" i="1" smtClean="0">
                <a:latin typeface="Arial Black" panose="020B0A04020102020204" pitchFamily="34" charset="0"/>
              </a:rPr>
              <a:t>18</a:t>
            </a:fld>
            <a:endParaRPr lang="tr-TR" i="1" dirty="0">
              <a:latin typeface="Arial Black" panose="020B0A04020102020204" pitchFamily="34" charset="0"/>
            </a:endParaRPr>
          </a:p>
        </p:txBody>
      </p:sp>
      <p:sp>
        <p:nvSpPr>
          <p:cNvPr id="5" name="İçerik Yer Tutucusu 2"/>
          <p:cNvSpPr>
            <a:spLocks noGrp="1"/>
          </p:cNvSpPr>
          <p:nvPr>
            <p:ph idx="1"/>
          </p:nvPr>
        </p:nvSpPr>
        <p:spPr>
          <a:xfrm>
            <a:off x="144400" y="887942"/>
            <a:ext cx="9698845" cy="4790684"/>
          </a:xfrm>
        </p:spPr>
        <p:txBody>
          <a:bodyPr>
            <a:normAutofit/>
          </a:bodyPr>
          <a:lstStyle/>
          <a:p>
            <a:r>
              <a:rPr lang="tr-TR" b="1" dirty="0">
                <a:solidFill>
                  <a:schemeClr val="bg1"/>
                </a:solidFill>
                <a:latin typeface="Andalus" panose="02020603050405020304" pitchFamily="18" charset="-78"/>
                <a:cs typeface="Andalus" panose="02020603050405020304" pitchFamily="18" charset="-78"/>
              </a:rPr>
              <a:t>  Türkiye’de Doğu Karadeniz Bölgesi’nde dar bir alanda yetişme olanağı bulunan çay, ülke ekonomisine katkısıyla birlikte temel içecek maddesi olarak da çay önem arz etmektedir. Ayrıca çayın yetiştiği bölgede farklı tarım ürünü yetiştirme olanağının fazla olmaması bölge insanı için çayın ekonomik değerini artırmıştır. Bunun yanında çayın aradığı iklim şartlarından dolayı farklı bölgelerde yetişme olanağının olmayışı çay bölgesinin önemini artırmıştır. </a:t>
            </a:r>
          </a:p>
          <a:p>
            <a:r>
              <a:rPr lang="tr-TR" b="1" dirty="0">
                <a:solidFill>
                  <a:schemeClr val="bg1"/>
                </a:solidFill>
                <a:latin typeface="Andalus" panose="02020603050405020304" pitchFamily="18" charset="-78"/>
                <a:cs typeface="Andalus" panose="02020603050405020304" pitchFamily="18" charset="-78"/>
              </a:rPr>
              <a:t>  Çay ürününün yetiştiği Trabzon ve Rize yöresinin genel coğrafi ve </a:t>
            </a:r>
            <a:r>
              <a:rPr lang="tr-TR" b="1" dirty="0" err="1">
                <a:solidFill>
                  <a:schemeClr val="bg1"/>
                </a:solidFill>
                <a:latin typeface="Andalus" panose="02020603050405020304" pitchFamily="18" charset="-78"/>
                <a:cs typeface="Andalus" panose="02020603050405020304" pitchFamily="18" charset="-78"/>
              </a:rPr>
              <a:t>sosyo</a:t>
            </a:r>
            <a:r>
              <a:rPr lang="tr-TR" b="1" dirty="0">
                <a:solidFill>
                  <a:schemeClr val="bg1"/>
                </a:solidFill>
                <a:latin typeface="Andalus" panose="02020603050405020304" pitchFamily="18" charset="-78"/>
                <a:cs typeface="Andalus" panose="02020603050405020304" pitchFamily="18" charset="-78"/>
              </a:rPr>
              <a:t>-ekonomik yapısının kendine has özelliklerinin tarımsal alanda çay üretimini bölgede alternatifsiz bırakmaktadır. Çay üretimi bölge ekonomisinde son derece önemli bir yer tutmaktadır. Bölge sanayisinin nerdeyse tamamı çay üretimine yöneliktir. Ancak bölge insanının arazi mülkiyeti sınırlı olduğu için çay üretimi küçük çapta aile üretimi şeklinde yapılmaktadır</a:t>
            </a:r>
          </a:p>
        </p:txBody>
      </p:sp>
      <p:sp>
        <p:nvSpPr>
          <p:cNvPr id="6" name="Dikdörtgen 5"/>
          <p:cNvSpPr/>
          <p:nvPr/>
        </p:nvSpPr>
        <p:spPr>
          <a:xfrm>
            <a:off x="353865" y="241611"/>
            <a:ext cx="6410729" cy="769441"/>
          </a:xfrm>
          <a:prstGeom prst="rect">
            <a:avLst/>
          </a:prstGeom>
        </p:spPr>
        <p:txBody>
          <a:bodyPr wrap="none">
            <a:spAutoFit/>
          </a:bodyPr>
          <a:lstStyle/>
          <a:p>
            <a:r>
              <a:rPr lang="tr-TR" sz="4400" b="1" u="sng" cap="all" dirty="0">
                <a:ln w="3175" cmpd="sng">
                  <a:noFill/>
                </a:ln>
                <a:solidFill>
                  <a:prstClr val="black">
                    <a:lumMod val="95000"/>
                    <a:lumOff val="5000"/>
                  </a:prstClr>
                </a:solidFill>
                <a:latin typeface="Aharoni" panose="02010803020104030203" pitchFamily="2" charset="-79"/>
                <a:ea typeface="+mj-ea"/>
                <a:cs typeface="Aharoni" panose="02010803020104030203" pitchFamily="2" charset="-79"/>
              </a:rPr>
              <a:t>5.</a:t>
            </a:r>
            <a:r>
              <a:rPr lang="tr-TR" sz="3600" b="1" u="sng" cap="all" dirty="0">
                <a:ln w="3175" cmpd="sng">
                  <a:noFill/>
                </a:ln>
                <a:solidFill>
                  <a:prstClr val="black">
                    <a:lumMod val="95000"/>
                    <a:lumOff val="5000"/>
                  </a:prstClr>
                </a:solidFill>
                <a:latin typeface="Aharoni" panose="02010803020104030203" pitchFamily="2" charset="-79"/>
                <a:ea typeface="+mj-ea"/>
                <a:cs typeface="Aharoni" panose="02010803020104030203" pitchFamily="2" charset="-79"/>
              </a:rPr>
              <a:t>TÜRKİYE’DE ÇAY SEKTÖRÜ:</a:t>
            </a:r>
            <a:endParaRPr lang="tr-TR"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440" y="0"/>
            <a:ext cx="2317280" cy="2241865"/>
          </a:xfrm>
          <a:prstGeom prst="ellipse">
            <a:avLst/>
          </a:prstGeom>
          <a:ln>
            <a:noFill/>
          </a:ln>
          <a:effectLst>
            <a:softEdge rad="112500"/>
          </a:effectLst>
        </p:spPr>
      </p:pic>
    </p:spTree>
    <p:extLst>
      <p:ext uri="{BB962C8B-B14F-4D97-AF65-F5344CB8AC3E}">
        <p14:creationId xmlns:p14="http://schemas.microsoft.com/office/powerpoint/2010/main" val="4119256394"/>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2" name="bomb.wav"/>
          </p:stSnd>
        </p:sndAc>
      </p:transition>
    </mc:Choice>
    <mc:Fallback xmlns="">
      <p:transition advClick="0">
        <p:fade/>
        <p:sndAc>
          <p:stSnd>
            <p:snd r:embed="rId4"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21023" y="0"/>
            <a:ext cx="8534400" cy="555315"/>
          </a:xfrm>
        </p:spPr>
        <p:txBody>
          <a:bodyPr>
            <a:normAutofit fontScale="90000"/>
          </a:bodyPr>
          <a:lstStyle/>
          <a:p>
            <a:r>
              <a:rPr lang="tr-TR" b="1" dirty="0">
                <a:solidFill>
                  <a:schemeClr val="accent6">
                    <a:lumMod val="75000"/>
                  </a:schemeClr>
                </a:solidFill>
                <a:effectLst>
                  <a:outerShdw blurRad="38100" dist="38100" dir="2700000" algn="tl">
                    <a:srgbClr val="000000">
                      <a:alpha val="43137"/>
                    </a:srgbClr>
                  </a:outerShdw>
                </a:effectLst>
                <a:latin typeface="Algerian" panose="04020705040A02060702" pitchFamily="82" charset="0"/>
              </a:rPr>
              <a:t>5.1.Özel sektörler</a:t>
            </a:r>
          </a:p>
        </p:txBody>
      </p:sp>
      <p:sp>
        <p:nvSpPr>
          <p:cNvPr id="3" name="İçerik Yer Tutucusu 2"/>
          <p:cNvSpPr>
            <a:spLocks noGrp="1"/>
          </p:cNvSpPr>
          <p:nvPr>
            <p:ph idx="1"/>
          </p:nvPr>
        </p:nvSpPr>
        <p:spPr>
          <a:xfrm>
            <a:off x="0" y="725644"/>
            <a:ext cx="12192000" cy="6132355"/>
          </a:xfrm>
        </p:spPr>
        <p:txBody>
          <a:bodyPr>
            <a:normAutofit fontScale="85000" lnSpcReduction="10000"/>
          </a:bodyPr>
          <a:lstStyle/>
          <a:p>
            <a:pPr marL="0" indent="0">
              <a:buNone/>
            </a:pPr>
            <a:r>
              <a:rPr lang="tr-TR" dirty="0">
                <a:latin typeface="Arabic Typesetting" panose="03020402040406030203" pitchFamily="66" charset="-78"/>
                <a:cs typeface="Arabic Typesetting" panose="03020402040406030203" pitchFamily="66" charset="-78"/>
              </a:rPr>
              <a:t>     </a:t>
            </a:r>
            <a:r>
              <a:rPr lang="tr-TR" sz="2400" b="1" dirty="0">
                <a:latin typeface="Arabic Typesetting" panose="03020402040406030203" pitchFamily="66" charset="-78"/>
                <a:cs typeface="Arabic Typesetting" panose="03020402040406030203" pitchFamily="66" charset="-78"/>
              </a:rPr>
              <a:t>092 Sayılı yasanın yürürlüğe konulmasından sonra ; Bir kısım müteşebbisler  özel sektörün çok karlı bir sektör olduğunu, kısa sürede büyük kazançlar sağlayacağını düşünerek, gerçek bir fizibilite yapmadan yetersiz bir işletme sermayesi ile çay sektörüne girmişlerdir. Özel sektör çay işleme tesisleri ve çay fabrikalarının sayısı 312 'e yükselmiş kapasiteleri ise günlük 11 bin tona kadar ulaşmıştır. Bir kısmının teknik ve hijyenik yönden sahip olması gereken özellikleri taşırken bir kısımları için bu özellikleri taşıdığı söylenebilir mi?              </a:t>
            </a:r>
          </a:p>
          <a:p>
            <a:pPr marL="0" indent="0">
              <a:buNone/>
            </a:pPr>
            <a:r>
              <a:rPr lang="tr-TR" sz="2400" b="1" dirty="0">
                <a:latin typeface="Arabic Typesetting" panose="03020402040406030203" pitchFamily="66" charset="-78"/>
                <a:cs typeface="Arabic Typesetting" panose="03020402040406030203" pitchFamily="66" charset="-78"/>
              </a:rPr>
              <a:t>     Üretici ve tüketicilerinin bir çok olumlu beklentileri olmuştu. Çay üreticileri: özel sektörün devreye girmesi ile ürününü kısa sürede hasat edeceği, daha rahat satacağı, parasını da daha rahat alacağı beklentisindeydi. Çay tüketicileri faklı tercihler yapabilme, piyasada oluşabilecek rekabet nedeniyle daha kaliteli ve ucuz çay içme şansına sahip olacağı düşüncesindeydi. Ancak bu güne kadar üreticiler ve tüketiciler beklentilerine ulaşabildiler mi? Hele bir zamanlar 300'ü aşan özel sektör fabrikalarının neredeyse yarısının kapısına kilit asıldığı düşünülürse...Ancak kalanların üretim izni alma çalışmalarını yoğunlaştırmaları sevindirici...Tabi özel sektörden beklenti Çay-Kur'un lokomotif görevini yaptığı projelere takılıp gitmekten ziyade, çayın alternatifi çaydır diyerek, çaydaki yeni alternatifleri üretmesidir...</a:t>
            </a:r>
          </a:p>
          <a:p>
            <a:pPr marL="0" indent="0">
              <a:buNone/>
            </a:pPr>
            <a:r>
              <a:rPr lang="tr-TR" sz="2400" b="1" dirty="0">
                <a:latin typeface="Arabic Typesetting" panose="03020402040406030203" pitchFamily="66" charset="-78"/>
                <a:cs typeface="Arabic Typesetting" panose="03020402040406030203" pitchFamily="66" charset="-78"/>
              </a:rPr>
              <a:t>     Unutulmamalı ki; çay da gelecek özel sektörün omuzunda yükselecek, gönül ister ki o omuzlar dün bugün o yükün altında olanların, o yükle ayağa kalkanların omuzları olsun. Pazara gerek yerli gerek onların yabancı ortaklarının girmesi kaçınılmaz... Zaman birliktelik zamanı, bugünlerden yarınlara hazır olmak, geçmişten ders almak, yeni yeni projeler üretmek, alternatif çay üretimlerine gitmek zamanı.</a:t>
            </a:r>
          </a:p>
          <a:p>
            <a:endParaRPr lang="tr-TR" dirty="0">
              <a:latin typeface="Arabic Typesetting" panose="03020402040406030203" pitchFamily="66" charset="-78"/>
              <a:cs typeface="Arabic Typesetting" panose="03020402040406030203" pitchFamily="66" charset="-78"/>
            </a:endParaRPr>
          </a:p>
        </p:txBody>
      </p:sp>
      <p:sp>
        <p:nvSpPr>
          <p:cNvPr id="4" name="Slayt Numarası Yer Tutucusu 3"/>
          <p:cNvSpPr>
            <a:spLocks noGrp="1"/>
          </p:cNvSpPr>
          <p:nvPr>
            <p:ph type="sldNum" sz="quarter" idx="12"/>
          </p:nvPr>
        </p:nvSpPr>
        <p:spPr>
          <a:xfrm>
            <a:off x="10849345" y="6188075"/>
            <a:ext cx="1142245" cy="669925"/>
          </a:xfrm>
        </p:spPr>
        <p:txBody>
          <a:bodyPr/>
          <a:lstStyle/>
          <a:p>
            <a:fld id="{2DCBF626-853D-42EC-91B9-E3F1B6290BFA}" type="slidenum">
              <a:rPr lang="tr-TR" sz="2400" i="1" smtClean="0">
                <a:latin typeface="Arial Black" panose="020B0A04020102020204" pitchFamily="34" charset="0"/>
              </a:rPr>
              <a:t>19</a:t>
            </a:fld>
            <a:endParaRPr lang="tr-TR" i="1" dirty="0">
              <a:latin typeface="Arial Black" panose="020B0A04020102020204" pitchFamily="34"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844" y="-35591"/>
            <a:ext cx="580379" cy="823191"/>
          </a:xfrm>
          <a:prstGeom prst="rect">
            <a:avLst/>
          </a:prstGeom>
        </p:spPr>
      </p:pic>
    </p:spTree>
    <p:extLst>
      <p:ext uri="{BB962C8B-B14F-4D97-AF65-F5344CB8AC3E}">
        <p14:creationId xmlns:p14="http://schemas.microsoft.com/office/powerpoint/2010/main" val="3952615965"/>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4" name="bomb.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4"/>
          <a:stretch>
            <a:fillRect/>
          </a:stretch>
        </p:blipFill>
        <p:spPr>
          <a:xfrm>
            <a:off x="12242" y="0"/>
            <a:ext cx="12248169" cy="6858000"/>
          </a:xfrm>
          <a:prstGeom prst="rect">
            <a:avLst/>
          </a:prstGeom>
        </p:spPr>
      </p:pic>
      <p:sp>
        <p:nvSpPr>
          <p:cNvPr id="2" name="Unvan 1"/>
          <p:cNvSpPr>
            <a:spLocks noGrp="1"/>
          </p:cNvSpPr>
          <p:nvPr>
            <p:ph type="title"/>
          </p:nvPr>
        </p:nvSpPr>
        <p:spPr>
          <a:xfrm>
            <a:off x="4039364" y="-260865"/>
            <a:ext cx="3587262" cy="1043459"/>
          </a:xfrm>
        </p:spPr>
        <p:txBody>
          <a:bodyPr/>
          <a:lstStyle/>
          <a:p>
            <a:r>
              <a:rPr lang="tr-TR" b="1" dirty="0">
                <a:solidFill>
                  <a:srgbClr val="FF0000"/>
                </a:solidFill>
              </a:rPr>
              <a:t>İçindekiler</a:t>
            </a:r>
          </a:p>
        </p:txBody>
      </p:sp>
      <p:sp>
        <p:nvSpPr>
          <p:cNvPr id="3" name="Slayt Numarası Yer Tutucusu 2"/>
          <p:cNvSpPr>
            <a:spLocks noGrp="1"/>
          </p:cNvSpPr>
          <p:nvPr>
            <p:ph type="sldNum" sz="quarter" idx="12"/>
          </p:nvPr>
        </p:nvSpPr>
        <p:spPr>
          <a:xfrm>
            <a:off x="10869637" y="5859829"/>
            <a:ext cx="1142245" cy="669925"/>
          </a:xfrm>
        </p:spPr>
        <p:txBody>
          <a:bodyPr/>
          <a:lstStyle/>
          <a:p>
            <a:r>
              <a:rPr lang="tr-TR" i="1" dirty="0">
                <a:solidFill>
                  <a:schemeClr val="bg1"/>
                </a:solidFill>
                <a:latin typeface="Arial Black" panose="020B0A04020102020204" pitchFamily="34" charset="0"/>
              </a:rPr>
              <a:t>2</a:t>
            </a:r>
          </a:p>
        </p:txBody>
      </p:sp>
      <p:sp>
        <p:nvSpPr>
          <p:cNvPr id="5" name="Metin kutusu 4"/>
          <p:cNvSpPr txBox="1"/>
          <p:nvPr/>
        </p:nvSpPr>
        <p:spPr>
          <a:xfrm>
            <a:off x="225231" y="521729"/>
            <a:ext cx="11215528" cy="7571303"/>
          </a:xfrm>
          <a:prstGeom prst="rect">
            <a:avLst/>
          </a:prstGeom>
          <a:noFill/>
        </p:spPr>
        <p:txBody>
          <a:bodyPr wrap="square" rtlCol="0">
            <a:spAutoFit/>
          </a:bodyPr>
          <a:lstStyle/>
          <a:p>
            <a:r>
              <a:rPr lang="tr-TR" b="1" dirty="0"/>
              <a:t>Giriş………………………………………………………………………………………………………………...3</a:t>
            </a:r>
          </a:p>
          <a:p>
            <a:r>
              <a:rPr lang="tr-TR" b="1" dirty="0"/>
              <a:t>1.Çayın Tarihsel Gelişimi……………………………………………………………………..........................4</a:t>
            </a:r>
          </a:p>
          <a:p>
            <a:r>
              <a:rPr lang="tr-TR" b="1" dirty="0"/>
              <a:t>2.Çay Çeşitleri……………………………………………………………………………………………………8</a:t>
            </a:r>
          </a:p>
          <a:p>
            <a:r>
              <a:rPr lang="tr-TR" b="1" dirty="0"/>
              <a:t>3.Çayda Nevi Ve Nevi Çayların Sınıflandırılması……………………………………………………….....10</a:t>
            </a:r>
          </a:p>
          <a:p>
            <a:r>
              <a:rPr lang="tr-TR" b="1" dirty="0"/>
              <a:t>4. Türkiye’de ki Çay Markaları………………………………………………………………………………...12</a:t>
            </a:r>
          </a:p>
          <a:p>
            <a:r>
              <a:rPr lang="tr-TR" b="1" dirty="0"/>
              <a:t>5. Türkiye’de Çay Sektörü……………………………………………………………………………………...18</a:t>
            </a:r>
          </a:p>
          <a:p>
            <a:r>
              <a:rPr lang="tr-TR" b="1" dirty="0"/>
              <a:t>    5.1.Özel Sektörler…..………………………………………………………………………………………....19</a:t>
            </a:r>
          </a:p>
          <a:p>
            <a:r>
              <a:rPr lang="tr-TR" b="1" dirty="0"/>
              <a:t>    5.2.Çay-Kur İşletmesi……...………………………………………………………………………………….20</a:t>
            </a:r>
          </a:p>
          <a:p>
            <a:r>
              <a:rPr lang="tr-TR" b="1" dirty="0"/>
              <a:t>    5.3.Çay-Kur’un Çay İhracatı ………..……………………….……………………………………………..21</a:t>
            </a:r>
          </a:p>
          <a:p>
            <a:r>
              <a:rPr lang="tr-TR" b="1" dirty="0"/>
              <a:t>    5.4.Çay-Kur’un Kuru Çay Üretim Miktarları………………………………………………………….……23</a:t>
            </a:r>
          </a:p>
          <a:p>
            <a:r>
              <a:rPr lang="tr-TR" b="1" dirty="0"/>
              <a:t>    5.5.Çay-Kur’un Kuru Çay Maliyetleri….……………………………………………………………….......26</a:t>
            </a:r>
          </a:p>
          <a:p>
            <a:r>
              <a:rPr lang="tr-TR" b="1" dirty="0"/>
              <a:t>    5.6.Çay-Kur’un Kuru Çay Stokları….………………………………………………………………………..27</a:t>
            </a:r>
          </a:p>
          <a:p>
            <a:r>
              <a:rPr lang="tr-TR" b="1" dirty="0"/>
              <a:t>    5.7. Türkiye’de Çay Yetiştirici Profili…………………………………………………………………….......28</a:t>
            </a:r>
          </a:p>
          <a:p>
            <a:r>
              <a:rPr lang="tr-TR" b="1" dirty="0"/>
              <a:t>    5.8. Çayda Destekleme Pirim Ödemesi……………………………………………………………………30</a:t>
            </a:r>
          </a:p>
          <a:p>
            <a:r>
              <a:rPr lang="tr-TR" b="1" dirty="0"/>
              <a:t>    5.9. Yaş Çay Taban Fiyat Uygulaması………………………………………………………………………31</a:t>
            </a:r>
          </a:p>
          <a:p>
            <a:r>
              <a:rPr lang="tr-TR" b="1" dirty="0"/>
              <a:t>6.Çay Üretiminin Dünya Ekonomisindeki Yeri……………………………………………………………......35</a:t>
            </a:r>
          </a:p>
          <a:p>
            <a:r>
              <a:rPr lang="tr-TR" b="1" dirty="0"/>
              <a:t>    6.1.Dünya Kuru Çay İhracatı……………………………………………………………………………….....38</a:t>
            </a:r>
          </a:p>
          <a:p>
            <a:r>
              <a:rPr lang="tr-TR" b="1" dirty="0"/>
              <a:t>7.Piyasanın Liberalize Olmasının Çay Kalitesine Ve Fiyatına Olan Etkileri……………………………40</a:t>
            </a:r>
          </a:p>
          <a:p>
            <a:r>
              <a:rPr lang="tr-TR" b="1" dirty="0"/>
              <a:t>8.Stratejik Plan 2015-2019……………………………………………………………………………………...…..41</a:t>
            </a:r>
          </a:p>
          <a:p>
            <a:r>
              <a:rPr lang="tr-TR" b="1"/>
              <a:t>KAYNAKLAR</a:t>
            </a:r>
            <a:r>
              <a:rPr lang="tr-TR" b="1" dirty="0"/>
              <a:t>…………………………………………………………………………………………………………45</a:t>
            </a:r>
          </a:p>
          <a:p>
            <a:endParaRPr lang="tr-TR" b="1" dirty="0"/>
          </a:p>
          <a:p>
            <a:endParaRPr lang="tr-TR" b="1" dirty="0"/>
          </a:p>
          <a:p>
            <a:endParaRPr lang="tr-TR" b="1" dirty="0"/>
          </a:p>
          <a:p>
            <a:endParaRPr lang="tr-TR" b="1" dirty="0"/>
          </a:p>
          <a:p>
            <a:endParaRPr lang="tr-TR" dirty="0"/>
          </a:p>
          <a:p>
            <a:r>
              <a:rPr lang="tr-TR" dirty="0"/>
              <a:t> </a:t>
            </a:r>
          </a:p>
          <a:p>
            <a:r>
              <a:rPr lang="tr-TR" dirty="0"/>
              <a:t> </a:t>
            </a:r>
          </a:p>
        </p:txBody>
      </p:sp>
    </p:spTree>
    <p:extLst>
      <p:ext uri="{BB962C8B-B14F-4D97-AF65-F5344CB8AC3E}">
        <p14:creationId xmlns:p14="http://schemas.microsoft.com/office/powerpoint/2010/main" val="2229959530"/>
      </p:ext>
    </p:extLst>
  </p:cSld>
  <p:clrMapOvr>
    <a:masterClrMapping/>
  </p:clrMapOvr>
  <mc:AlternateContent xmlns:mc="http://schemas.openxmlformats.org/markup-compatibility/2006" xmlns:p14="http://schemas.microsoft.com/office/powerpoint/2010/main">
    <mc:Choice Requires="p14">
      <p:transition spd="slow" p14:dur="4400" advClick="0">
        <p14:honeycomb/>
        <p:sndAc>
          <p:stSnd>
            <p:snd r:embed="rId3" name="chimes.wav"/>
          </p:stSnd>
        </p:sndAc>
      </p:transition>
    </mc:Choice>
    <mc:Fallback xmlns="">
      <p:transition spd="slow" advClick="0">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647" y="0"/>
            <a:ext cx="6079659" cy="689786"/>
          </a:xfrm>
        </p:spPr>
        <p:txBody>
          <a:bodyPr>
            <a:normAutofit/>
          </a:bodyPr>
          <a:lstStyle/>
          <a:p>
            <a:r>
              <a:rPr lang="tr-TR" sz="1200" b="1" u="sng" dirty="0">
                <a:solidFill>
                  <a:schemeClr val="bg1">
                    <a:lumMod val="95000"/>
                    <a:lumOff val="5000"/>
                  </a:schemeClr>
                </a:solidFill>
                <a:latin typeface="Aharoni" panose="02010803020104030203" pitchFamily="2" charset="-79"/>
                <a:cs typeface="Aharoni" panose="02010803020104030203" pitchFamily="2" charset="-79"/>
              </a:rPr>
              <a:t>TÜRKİYE’DE ÇAY SEKTÖRÜ:</a:t>
            </a:r>
            <a:endParaRPr lang="tr-TR" sz="1200" dirty="0"/>
          </a:p>
        </p:txBody>
      </p:sp>
      <p:sp>
        <p:nvSpPr>
          <p:cNvPr id="4" name="Slayt Numarası Yer Tutucusu 3"/>
          <p:cNvSpPr>
            <a:spLocks noGrp="1"/>
          </p:cNvSpPr>
          <p:nvPr>
            <p:ph type="sldNum" sz="quarter" idx="12"/>
          </p:nvPr>
        </p:nvSpPr>
        <p:spPr>
          <a:xfrm>
            <a:off x="10796822" y="6097662"/>
            <a:ext cx="1142245" cy="669925"/>
          </a:xfrm>
        </p:spPr>
        <p:txBody>
          <a:bodyPr/>
          <a:lstStyle/>
          <a:p>
            <a:fld id="{2DCBF626-853D-42EC-91B9-E3F1B6290BFA}" type="slidenum">
              <a:rPr lang="tr-TR" sz="2400" i="1" smtClean="0">
                <a:latin typeface="Arial Black" panose="020B0A04020102020204" pitchFamily="34" charset="0"/>
              </a:rPr>
              <a:t>20</a:t>
            </a:fld>
            <a:endParaRPr lang="tr-TR" sz="2400" i="1" dirty="0">
              <a:latin typeface="Arial Black" panose="020B0A04020102020204" pitchFamily="34" charset="0"/>
            </a:endParaRPr>
          </a:p>
        </p:txBody>
      </p:sp>
      <p:sp>
        <p:nvSpPr>
          <p:cNvPr id="5" name="Dikdörtgen 4"/>
          <p:cNvSpPr/>
          <p:nvPr/>
        </p:nvSpPr>
        <p:spPr>
          <a:xfrm>
            <a:off x="65647" y="689786"/>
            <a:ext cx="4022259" cy="461665"/>
          </a:xfrm>
          <a:prstGeom prst="rect">
            <a:avLst/>
          </a:prstGeom>
        </p:spPr>
        <p:txBody>
          <a:bodyPr wrap="square">
            <a:spAutoFit/>
          </a:bodyPr>
          <a:lstStyle/>
          <a:p>
            <a:r>
              <a:rPr lang="tr-TR" sz="2400" b="1" dirty="0">
                <a:latin typeface="Aharoni" panose="02010803020104030203" pitchFamily="2" charset="-79"/>
                <a:cs typeface="Aharoni" panose="02010803020104030203" pitchFamily="2" charset="-79"/>
              </a:rPr>
              <a:t>5.2.ÇAY-KUR İŞLETMESİ </a:t>
            </a:r>
          </a:p>
        </p:txBody>
      </p:sp>
      <p:sp>
        <p:nvSpPr>
          <p:cNvPr id="6" name="İçerik Yer Tutucusu 2"/>
          <p:cNvSpPr>
            <a:spLocks noGrp="1"/>
          </p:cNvSpPr>
          <p:nvPr>
            <p:ph idx="1"/>
          </p:nvPr>
        </p:nvSpPr>
        <p:spPr>
          <a:xfrm>
            <a:off x="65647" y="1358104"/>
            <a:ext cx="5951791" cy="2317710"/>
          </a:xfrm>
        </p:spPr>
        <p:txBody>
          <a:bodyPr>
            <a:normAutofit lnSpcReduction="10000"/>
          </a:bodyPr>
          <a:lstStyle/>
          <a:p>
            <a:pPr marL="0" lvl="0" indent="0">
              <a:buClr>
                <a:prstClr val="white"/>
              </a:buClr>
              <a:buNone/>
            </a:pPr>
            <a:endParaRPr lang="tr-TR" b="1" dirty="0">
              <a:solidFill>
                <a:prstClr val="black"/>
              </a:solidFill>
            </a:endParaRPr>
          </a:p>
          <a:p>
            <a:pPr lvl="0">
              <a:buClr>
                <a:prstClr val="white"/>
              </a:buClr>
            </a:pPr>
            <a:r>
              <a:rPr lang="tr-TR" b="1" dirty="0">
                <a:solidFill>
                  <a:prstClr val="black"/>
                </a:solidFill>
              </a:rPr>
              <a:t>  Çay Kurumu 1982 yılında çıkarılan 2929 Sayılı Kanun ile ‘Çay İşletmeleri Genel Müdürlüğü (ÇAYKUR)’ adı altında faaliyetlerini devam ettirmek üzere, Kamu İktisadi Kuruluşu (KİK) kapsamına dahil edilmiştir.</a:t>
            </a:r>
          </a:p>
          <a:p>
            <a:pPr lvl="0">
              <a:buClr>
                <a:prstClr val="white"/>
              </a:buClr>
            </a:pPr>
            <a:endParaRPr lang="tr-TR" dirty="0"/>
          </a:p>
        </p:txBody>
      </p:sp>
      <p:sp>
        <p:nvSpPr>
          <p:cNvPr id="7" name="İçerik Yer Tutucusu 2"/>
          <p:cNvSpPr txBox="1">
            <a:spLocks/>
          </p:cNvSpPr>
          <p:nvPr/>
        </p:nvSpPr>
        <p:spPr>
          <a:xfrm>
            <a:off x="0" y="3195143"/>
            <a:ext cx="5637515" cy="3237482"/>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prstClr val="white"/>
              </a:buClr>
              <a:buNone/>
            </a:pPr>
            <a:endParaRPr lang="tr-TR" b="1" dirty="0">
              <a:solidFill>
                <a:prstClr val="black"/>
              </a:solidFill>
            </a:endParaRPr>
          </a:p>
          <a:p>
            <a:pPr>
              <a:buClr>
                <a:prstClr val="white"/>
              </a:buClr>
            </a:pPr>
            <a:r>
              <a:rPr lang="tr-TR" b="1" dirty="0">
                <a:solidFill>
                  <a:prstClr val="black"/>
                </a:solidFill>
              </a:rPr>
              <a:t>  Çay işletmeleri Genel Müdürlüğü,               1994 yılında çıkarılan 4046 Sayılı ‘Özelleştirme Uygulamalarının Düzenlenmesine Ve Bazı Kanun Ve Kanun Hükmünde Kararnamelerde Değişiklik Yapılmasına Dair Kanun’un 35. maddesi gereğince İktisadi Devlet Teşekkülü (İDT) statüsüne alınmıştır. 26 Kasım 2002 tarihinde Tarım ve Köy işleri Bakanlığı’nın ilgili kuruluşu olmuştur. </a:t>
            </a:r>
          </a:p>
          <a:p>
            <a:pPr>
              <a:buClr>
                <a:prstClr val="white"/>
              </a:buClr>
            </a:pPr>
            <a:endParaRPr lang="tr-TR" dirty="0"/>
          </a:p>
        </p:txBody>
      </p:sp>
      <p:pic>
        <p:nvPicPr>
          <p:cNvPr id="8" name="Resim 7"/>
          <p:cNvPicPr>
            <a:picLocks noChangeAspect="1"/>
          </p:cNvPicPr>
          <p:nvPr/>
        </p:nvPicPr>
        <p:blipFill>
          <a:blip r:embed="rId3"/>
          <a:stretch>
            <a:fillRect/>
          </a:stretch>
        </p:blipFill>
        <p:spPr>
          <a:xfrm>
            <a:off x="5843067" y="645325"/>
            <a:ext cx="5456393" cy="3743268"/>
          </a:xfrm>
          <a:prstGeom prst="rect">
            <a:avLst/>
          </a:prstGeom>
        </p:spPr>
      </p:pic>
      <p:sp>
        <p:nvSpPr>
          <p:cNvPr id="9" name="Dikdörtgen 8"/>
          <p:cNvSpPr/>
          <p:nvPr/>
        </p:nvSpPr>
        <p:spPr>
          <a:xfrm>
            <a:off x="5843067" y="4443076"/>
            <a:ext cx="6096000" cy="2031325"/>
          </a:xfrm>
          <a:prstGeom prst="rect">
            <a:avLst/>
          </a:prstGeom>
        </p:spPr>
        <p:txBody>
          <a:bodyPr>
            <a:spAutoFit/>
          </a:bodyPr>
          <a:lstStyle/>
          <a:p>
            <a:r>
              <a:rPr lang="tr-TR" b="1" dirty="0">
                <a:solidFill>
                  <a:schemeClr val="bg1">
                    <a:lumMod val="95000"/>
                    <a:lumOff val="5000"/>
                  </a:schemeClr>
                </a:solidFill>
              </a:rPr>
              <a:t>Sektörde yıllar itibariyle dalgalanmalar olmakla birlikte yaş çay üretim miktarında son yıllarda artışlar görülmüştür. Bu durumun temel gerekçeleri iklim koşullarının bitki gelişimi için uygun geçmesi, çay tarım alanlarının (kaçak yapılan çaylık tesisleri) genişlemesi ve alımlarda ürün standardının tam anlamı ile korunamamış olmasıdır [3].</a:t>
            </a: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515" y="438332"/>
            <a:ext cx="1143000" cy="1143000"/>
          </a:xfrm>
          <a:prstGeom prst="rect">
            <a:avLst/>
          </a:prstGeom>
        </p:spPr>
      </p:pic>
    </p:spTree>
    <p:extLst>
      <p:ext uri="{BB962C8B-B14F-4D97-AF65-F5344CB8AC3E}">
        <p14:creationId xmlns:p14="http://schemas.microsoft.com/office/powerpoint/2010/main" val="1440603543"/>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2" name="bomb.wav"/>
          </p:stSnd>
        </p:sndAc>
      </p:transition>
    </mc:Choice>
    <mc:Fallback xmlns="">
      <p:transition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xEl>
                                              <p:pRg st="1" end="1"/>
                                            </p:txEl>
                                          </p:spTgt>
                                        </p:tgtEl>
                                        <p:attrNameLst>
                                          <p:attrName>r</p:attrName>
                                        </p:attrNameLst>
                                      </p:cBhvr>
                                    </p:animRot>
                                    <p:animRot by="-240000">
                                      <p:cBhvr>
                                        <p:cTn id="7" dur="200" fill="hold">
                                          <p:stCondLst>
                                            <p:cond delay="200"/>
                                          </p:stCondLst>
                                        </p:cTn>
                                        <p:tgtEl>
                                          <p:spTgt spid="6">
                                            <p:txEl>
                                              <p:pRg st="1" end="1"/>
                                            </p:txEl>
                                          </p:spTgt>
                                        </p:tgtEl>
                                        <p:attrNameLst>
                                          <p:attrName>r</p:attrName>
                                        </p:attrNameLst>
                                      </p:cBhvr>
                                    </p:animRot>
                                    <p:animRot by="240000">
                                      <p:cBhvr>
                                        <p:cTn id="8" dur="200" fill="hold">
                                          <p:stCondLst>
                                            <p:cond delay="400"/>
                                          </p:stCondLst>
                                        </p:cTn>
                                        <p:tgtEl>
                                          <p:spTgt spid="6">
                                            <p:txEl>
                                              <p:pRg st="1" end="1"/>
                                            </p:txEl>
                                          </p:spTgt>
                                        </p:tgtEl>
                                        <p:attrNameLst>
                                          <p:attrName>r</p:attrName>
                                        </p:attrNameLst>
                                      </p:cBhvr>
                                    </p:animRot>
                                    <p:animRot by="-240000">
                                      <p:cBhvr>
                                        <p:cTn id="9" dur="200" fill="hold">
                                          <p:stCondLst>
                                            <p:cond delay="600"/>
                                          </p:stCondLst>
                                        </p:cTn>
                                        <p:tgtEl>
                                          <p:spTgt spid="6">
                                            <p:txEl>
                                              <p:pRg st="1" end="1"/>
                                            </p:txEl>
                                          </p:spTgt>
                                        </p:tgtEl>
                                        <p:attrNameLst>
                                          <p:attrName>r</p:attrName>
                                        </p:attrNameLst>
                                      </p:cBhvr>
                                    </p:animRot>
                                    <p:animRot by="120000">
                                      <p:cBhvr>
                                        <p:cTn id="10" dur="200" fill="hold">
                                          <p:stCondLst>
                                            <p:cond delay="800"/>
                                          </p:stCondLst>
                                        </p:cTn>
                                        <p:tgtEl>
                                          <p:spTgt spid="6">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7">
                                            <p:txEl>
                                              <p:pRg st="1" end="1"/>
                                            </p:txEl>
                                          </p:spTgt>
                                        </p:tgtEl>
                                        <p:attrNameLst>
                                          <p:attrName>r</p:attrName>
                                        </p:attrNameLst>
                                      </p:cBhvr>
                                    </p:animRot>
                                    <p:animRot by="-240000">
                                      <p:cBhvr>
                                        <p:cTn id="15" dur="200" fill="hold">
                                          <p:stCondLst>
                                            <p:cond delay="200"/>
                                          </p:stCondLst>
                                        </p:cTn>
                                        <p:tgtEl>
                                          <p:spTgt spid="7">
                                            <p:txEl>
                                              <p:pRg st="1" end="1"/>
                                            </p:txEl>
                                          </p:spTgt>
                                        </p:tgtEl>
                                        <p:attrNameLst>
                                          <p:attrName>r</p:attrName>
                                        </p:attrNameLst>
                                      </p:cBhvr>
                                    </p:animRot>
                                    <p:animRot by="240000">
                                      <p:cBhvr>
                                        <p:cTn id="16" dur="200" fill="hold">
                                          <p:stCondLst>
                                            <p:cond delay="400"/>
                                          </p:stCondLst>
                                        </p:cTn>
                                        <p:tgtEl>
                                          <p:spTgt spid="7">
                                            <p:txEl>
                                              <p:pRg st="1" end="1"/>
                                            </p:txEl>
                                          </p:spTgt>
                                        </p:tgtEl>
                                        <p:attrNameLst>
                                          <p:attrName>r</p:attrName>
                                        </p:attrNameLst>
                                      </p:cBhvr>
                                    </p:animRot>
                                    <p:animRot by="-240000">
                                      <p:cBhvr>
                                        <p:cTn id="17" dur="200" fill="hold">
                                          <p:stCondLst>
                                            <p:cond delay="600"/>
                                          </p:stCondLst>
                                        </p:cTn>
                                        <p:tgtEl>
                                          <p:spTgt spid="7">
                                            <p:txEl>
                                              <p:pRg st="1" end="1"/>
                                            </p:txEl>
                                          </p:spTgt>
                                        </p:tgtEl>
                                        <p:attrNameLst>
                                          <p:attrName>r</p:attrName>
                                        </p:attrNameLst>
                                      </p:cBhvr>
                                    </p:animRot>
                                    <p:animRot by="120000">
                                      <p:cBhvr>
                                        <p:cTn id="18" dur="200" fill="hold">
                                          <p:stCondLst>
                                            <p:cond delay="800"/>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1" y="706221"/>
            <a:ext cx="12192000" cy="6151779"/>
          </a:xfrm>
          <a:prstGeom prst="rect">
            <a:avLst/>
          </a:prstGeom>
        </p:spPr>
      </p:pic>
      <p:sp>
        <p:nvSpPr>
          <p:cNvPr id="3" name="İçerik Yer Tutucusu 2"/>
          <p:cNvSpPr>
            <a:spLocks noGrp="1"/>
          </p:cNvSpPr>
          <p:nvPr>
            <p:ph idx="1"/>
          </p:nvPr>
        </p:nvSpPr>
        <p:spPr>
          <a:xfrm>
            <a:off x="0" y="1"/>
            <a:ext cx="12192000" cy="71269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a:bodyPr>
          <a:lstStyle/>
          <a:p>
            <a:pPr marL="0" indent="0">
              <a:buNone/>
            </a:pPr>
            <a:r>
              <a:rPr lang="tr-TR" sz="2800" b="1" dirty="0">
                <a:solidFill>
                  <a:srgbClr val="FF0000"/>
                </a:solidFill>
                <a:latin typeface="Aharoni" panose="02010803020104030203" pitchFamily="2" charset="-79"/>
                <a:cs typeface="Aharoni" panose="02010803020104030203" pitchFamily="2" charset="-79"/>
              </a:rPr>
              <a:t>                                  ÇAY-KUR’UN ÇAY İHRACATI</a:t>
            </a:r>
          </a:p>
        </p:txBody>
      </p:sp>
      <p:sp>
        <p:nvSpPr>
          <p:cNvPr id="7" name="Eksi 6"/>
          <p:cNvSpPr/>
          <p:nvPr/>
        </p:nvSpPr>
        <p:spPr>
          <a:xfrm flipV="1">
            <a:off x="5673176" y="5732631"/>
            <a:ext cx="1270861"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Eksi 10"/>
          <p:cNvSpPr/>
          <p:nvPr/>
        </p:nvSpPr>
        <p:spPr>
          <a:xfrm>
            <a:off x="7451340" y="5707680"/>
            <a:ext cx="1255363"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Eksi 11"/>
          <p:cNvSpPr/>
          <p:nvPr/>
        </p:nvSpPr>
        <p:spPr>
          <a:xfrm>
            <a:off x="1913585" y="5710121"/>
            <a:ext cx="1611824"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Eksi 14"/>
          <p:cNvSpPr/>
          <p:nvPr/>
        </p:nvSpPr>
        <p:spPr>
          <a:xfrm>
            <a:off x="3826561" y="5707680"/>
            <a:ext cx="1394847"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913" y="-952500"/>
            <a:ext cx="1333500" cy="1905000"/>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168" y="-952500"/>
            <a:ext cx="1333500" cy="1905000"/>
          </a:xfrm>
          <a:prstGeom prst="rect">
            <a:avLst/>
          </a:prstGeom>
        </p:spPr>
      </p:pic>
    </p:spTree>
    <p:extLst>
      <p:ext uri="{BB962C8B-B14F-4D97-AF65-F5344CB8AC3E}">
        <p14:creationId xmlns:p14="http://schemas.microsoft.com/office/powerpoint/2010/main" val="1026141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sndAc>
          <p:stSnd>
            <p:snd r:embed="rId2" name="bomb.wav"/>
          </p:stSnd>
        </p:sndAc>
      </p:transition>
    </mc:Choice>
    <mc:Fallback xmlns="">
      <p:transition spd="slow" advClick="0">
        <p:fade/>
        <p:sndAc>
          <p:stSnd>
            <p:snd r:embed="rId5" name="bomb.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6323" y="513952"/>
            <a:ext cx="10821233" cy="5176434"/>
          </a:xfrm>
        </p:spPr>
        <p:txBody>
          <a:bodyPr>
            <a:normAutofit/>
          </a:bodyPr>
          <a:lstStyle/>
          <a:p>
            <a:pPr marL="0" indent="0">
              <a:buNone/>
            </a:pPr>
            <a:r>
              <a:rPr lang="tr-TR" b="1" dirty="0">
                <a:solidFill>
                  <a:srgbClr val="FFFF00"/>
                </a:solidFill>
                <a:latin typeface="Arial Black" panose="020B0A04020102020204" pitchFamily="34" charset="0"/>
              </a:rPr>
              <a:t>    Tablodan da anlaşılacağı gibi ÇAYKUR’un paket çay ile dökme çay  ihracatının yıllara göre getirisi ve miktarı görülmektedir. Görüldüğü üzere yıllar geçtikçe dökme çay ihracatı azalırken paket çay ihracatında artış olmuştur.                                                                                                         </a:t>
            </a:r>
          </a:p>
          <a:p>
            <a:pPr marL="0" indent="0">
              <a:buNone/>
            </a:pPr>
            <a:r>
              <a:rPr lang="tr-TR" b="1" dirty="0">
                <a:solidFill>
                  <a:srgbClr val="FFFF00"/>
                </a:solidFill>
                <a:latin typeface="Arial Black" panose="020B0A04020102020204" pitchFamily="34" charset="0"/>
              </a:rPr>
              <a:t>     Paket çayın dökme çaydan pahalıya satıldığını 2003 yılı verilerini göz önüne alırsak anlayabiliriz. Dökme çay paket çaydan 3.259 ton fazla ihracat edilmesine rağmen aralarındaki fiyat farkı sadece 0.581 dolar kadardır.     Bu da aynı yıl içerisinde dökme çayın, paket çaydan daha ucuza ihraç edildiğini kanıtlıyor. </a:t>
            </a:r>
          </a:p>
          <a:p>
            <a:pPr marL="0" indent="0">
              <a:buNone/>
            </a:pPr>
            <a:r>
              <a:rPr lang="tr-TR" b="1" dirty="0">
                <a:solidFill>
                  <a:srgbClr val="FFFF00"/>
                </a:solidFill>
                <a:latin typeface="Arial Black" panose="020B0A04020102020204" pitchFamily="34" charset="0"/>
              </a:rPr>
              <a:t>    Genel olarak yorumlamak gerekirse ÇAYKUR’un amacı her yıl en az 5 bin ton çay ihracatı sağlamaya çalışmaktır.</a:t>
            </a:r>
          </a:p>
          <a:p>
            <a:pPr marL="0" indent="0">
              <a:buNone/>
            </a:pPr>
            <a:r>
              <a:rPr lang="tr-TR" b="1" dirty="0">
                <a:solidFill>
                  <a:srgbClr val="FFFF00"/>
                </a:solidFill>
                <a:latin typeface="Arial Black" panose="020B0A04020102020204" pitchFamily="34" charset="0"/>
              </a:rPr>
              <a:t> </a:t>
            </a:r>
          </a:p>
        </p:txBody>
      </p:sp>
      <p:sp>
        <p:nvSpPr>
          <p:cNvPr id="4" name="Slayt Numarası Yer Tutucusu 3"/>
          <p:cNvSpPr>
            <a:spLocks noGrp="1"/>
          </p:cNvSpPr>
          <p:nvPr>
            <p:ph type="sldNum" sz="quarter" idx="12"/>
          </p:nvPr>
        </p:nvSpPr>
        <p:spPr>
          <a:xfrm>
            <a:off x="11132576" y="6286388"/>
            <a:ext cx="753545" cy="365125"/>
          </a:xfrm>
        </p:spPr>
        <p:txBody>
          <a:bodyPr/>
          <a:lstStyle/>
          <a:p>
            <a:fld id="{2DCBF626-853D-42EC-91B9-E3F1B6290BFA}" type="slidenum">
              <a:rPr lang="tr-TR" sz="2400" b="1" i="1" smtClean="0">
                <a:latin typeface="Arial Black" panose="020B0A04020102020204" pitchFamily="34" charset="0"/>
              </a:rPr>
              <a:t>22</a:t>
            </a:fld>
            <a:endParaRPr lang="tr-TR" sz="2400" b="1" i="1" dirty="0">
              <a:latin typeface="Arial Black" panose="020B0A0402010202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939" y="4729258"/>
            <a:ext cx="2535957" cy="1922255"/>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60" y="4926473"/>
            <a:ext cx="2196192" cy="1832617"/>
          </a:xfrm>
          <a:prstGeom prst="rect">
            <a:avLst/>
          </a:prstGeom>
        </p:spPr>
      </p:pic>
    </p:spTree>
    <p:extLst>
      <p:ext uri="{BB962C8B-B14F-4D97-AF65-F5344CB8AC3E}">
        <p14:creationId xmlns:p14="http://schemas.microsoft.com/office/powerpoint/2010/main" val="2551431551"/>
      </p:ext>
    </p:extLst>
  </p:cSld>
  <p:clrMapOvr>
    <a:masterClrMapping/>
  </p:clrMapOvr>
  <mc:AlternateContent xmlns:mc="http://schemas.openxmlformats.org/markup-compatibility/2006" xmlns:p14="http://schemas.microsoft.com/office/powerpoint/2010/main">
    <mc:Choice Requires="p14">
      <p:transition spd="slow" p14:dur="3000" advClick="0">
        <p14:shred/>
        <p:sndAc>
          <p:stSnd>
            <p:snd r:embed="rId2" name="chimes.wav"/>
          </p:stSnd>
        </p:sndAc>
      </p:transition>
    </mc:Choice>
    <mc:Fallback xmlns="">
      <p:transition spd="slow" advClick="0">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33953" y="263470"/>
            <a:ext cx="8710047" cy="523220"/>
          </a:xfrm>
          <a:prstGeom prst="rect">
            <a:avLst/>
          </a:prstGeom>
          <a:noFill/>
        </p:spPr>
        <p:txBody>
          <a:bodyPr wrap="square" rtlCol="0">
            <a:spAutoFit/>
          </a:bodyPr>
          <a:lstStyle/>
          <a:p>
            <a:r>
              <a:rPr lang="tr-TR" sz="2800" b="1" u="sng" dirty="0">
                <a:solidFill>
                  <a:schemeClr val="bg1"/>
                </a:solidFill>
                <a:latin typeface="Aharoni" panose="02010803020104030203" pitchFamily="2" charset="-79"/>
                <a:cs typeface="Aharoni" panose="02010803020104030203" pitchFamily="2" charset="-79"/>
              </a:rPr>
              <a:t>5.4.ÇAY-KUR’UN KURUÇAY ÜRETİM MİKTARLARI</a:t>
            </a:r>
          </a:p>
        </p:txBody>
      </p:sp>
      <p:pic>
        <p:nvPicPr>
          <p:cNvPr id="9" name="İçerik Yer Tutucusu 6"/>
          <p:cNvPicPr>
            <a:picLocks noGrp="1" noChangeAspect="1"/>
          </p:cNvPicPr>
          <p:nvPr>
            <p:ph idx="1"/>
          </p:nvPr>
        </p:nvPicPr>
        <p:blipFill>
          <a:blip r:embed="rId4"/>
          <a:stretch>
            <a:fillRect/>
          </a:stretch>
        </p:blipFill>
        <p:spPr>
          <a:xfrm>
            <a:off x="0" y="1116660"/>
            <a:ext cx="8213923" cy="3890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8456185" y="991053"/>
            <a:ext cx="3115159" cy="5909310"/>
          </a:xfrm>
          <a:prstGeom prst="rect">
            <a:avLst/>
          </a:prstGeom>
          <a:noFill/>
        </p:spPr>
        <p:txBody>
          <a:bodyPr wrap="square" rtlCol="0">
            <a:spAutoFit/>
          </a:bodyPr>
          <a:lstStyle/>
          <a:p>
            <a:r>
              <a:rPr lang="tr-TR" dirty="0">
                <a:solidFill>
                  <a:schemeClr val="accent5">
                    <a:lumMod val="50000"/>
                  </a:schemeClr>
                </a:solidFill>
              </a:rPr>
              <a:t>       </a:t>
            </a:r>
            <a:r>
              <a:rPr lang="tr-TR" dirty="0">
                <a:solidFill>
                  <a:schemeClr val="accent5">
                    <a:lumMod val="50000"/>
                  </a:schemeClr>
                </a:solidFill>
                <a:latin typeface="Arial Black" panose="020B0A04020102020204" pitchFamily="34" charset="0"/>
              </a:rPr>
              <a:t>Ülkemizde çay                 üretiminde 1985 yıllarında  ÇAY-KUR  ön plandayken, piyasanın olmasıyla özel </a:t>
            </a:r>
            <a:r>
              <a:rPr lang="tr-TR" dirty="0" err="1">
                <a:solidFill>
                  <a:schemeClr val="accent5">
                    <a:lumMod val="50000"/>
                  </a:schemeClr>
                </a:solidFill>
                <a:latin typeface="Arial Black" panose="020B0A04020102020204" pitchFamily="34" charset="0"/>
              </a:rPr>
              <a:t>liberalize</a:t>
            </a:r>
            <a:r>
              <a:rPr lang="tr-TR" dirty="0">
                <a:solidFill>
                  <a:schemeClr val="accent5">
                    <a:lumMod val="50000"/>
                  </a:schemeClr>
                </a:solidFill>
                <a:latin typeface="Arial Black" panose="020B0A04020102020204" pitchFamily="34" charset="0"/>
              </a:rPr>
              <a:t> sektör çay üreticilerinin de piyasaya girdiklerini görüyoruz. Buna  rağmen, 2015 yıllında ÇAY-KUR en yüksek  kuru çay üretimlerini gerçekleştirmiştir. Ancak tablodan da anlaşılacağı gibi özel sektör çay üreticileri toplam üretim olarak ÇAY-KUR’ a yetişmiştir. Yine de ÇAY-KUR liderliği elden bırakmamıştır.</a:t>
            </a:r>
            <a:endParaRPr lang="tr-TR" dirty="0">
              <a:solidFill>
                <a:schemeClr val="accent5">
                  <a:lumMod val="50000"/>
                </a:schemeClr>
              </a:solidFill>
            </a:endParaRPr>
          </a:p>
        </p:txBody>
      </p:sp>
      <p:sp>
        <p:nvSpPr>
          <p:cNvPr id="12" name="Çentikli Sağ Ok 11"/>
          <p:cNvSpPr/>
          <p:nvPr/>
        </p:nvSpPr>
        <p:spPr>
          <a:xfrm>
            <a:off x="8425189" y="953928"/>
            <a:ext cx="526943" cy="387457"/>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t> </a:t>
            </a:r>
          </a:p>
        </p:txBody>
      </p:sp>
      <p:sp>
        <p:nvSpPr>
          <p:cNvPr id="13" name="Slayt Numarası Yer Tutucusu 12"/>
          <p:cNvSpPr>
            <a:spLocks noGrp="1"/>
          </p:cNvSpPr>
          <p:nvPr>
            <p:ph type="sldNum" sz="quarter" idx="12"/>
          </p:nvPr>
        </p:nvSpPr>
        <p:spPr>
          <a:xfrm>
            <a:off x="10646536" y="6054993"/>
            <a:ext cx="1142245" cy="669925"/>
          </a:xfrm>
        </p:spPr>
        <p:txBody>
          <a:bodyPr/>
          <a:lstStyle/>
          <a:p>
            <a:fld id="{2DCBF626-853D-42EC-91B9-E3F1B6290BFA}" type="slidenum">
              <a:rPr lang="tr-TR" sz="2400" i="1" smtClean="0">
                <a:effectLst>
                  <a:outerShdw blurRad="38100" dist="38100" dir="2700000" algn="tl">
                    <a:srgbClr val="000000">
                      <a:alpha val="43137"/>
                    </a:srgbClr>
                  </a:outerShdw>
                </a:effectLst>
                <a:latin typeface="Arial Black" panose="020B0A04020102020204" pitchFamily="34" charset="0"/>
              </a:rPr>
              <a:t>23</a:t>
            </a:fld>
            <a:endParaRPr lang="tr-TR" sz="2400" i="1" dirty="0">
              <a:effectLst>
                <a:outerShdw blurRad="38100" dist="38100" dir="2700000" algn="tl">
                  <a:srgbClr val="000000">
                    <a:alpha val="43137"/>
                  </a:srgbClr>
                </a:outerShdw>
              </a:effectLst>
              <a:latin typeface="Arial Black" panose="020B0A04020102020204" pitchFamily="34" charset="0"/>
            </a:endParaRPr>
          </a:p>
        </p:txBody>
      </p:sp>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1334" y="92108"/>
            <a:ext cx="1207032" cy="1249277"/>
          </a:xfrm>
          <a:prstGeom prst="rect">
            <a:avLst/>
          </a:prstGeom>
        </p:spPr>
      </p:pic>
    </p:spTree>
    <p:extLst>
      <p:ext uri="{BB962C8B-B14F-4D97-AF65-F5344CB8AC3E}">
        <p14:creationId xmlns:p14="http://schemas.microsoft.com/office/powerpoint/2010/main" val="1629415448"/>
      </p:ext>
    </p:extLst>
  </p:cSld>
  <p:clrMapOvr>
    <a:masterClrMapping/>
  </p:clrMapOvr>
  <mc:AlternateContent xmlns:mc="http://schemas.openxmlformats.org/markup-compatibility/2006" xmlns:p14="http://schemas.microsoft.com/office/powerpoint/2010/main">
    <mc:Choice Requires="p14">
      <p:transition spd="slow" p14:dur="1600" advClick="0">
        <p14:gallery dir="l"/>
        <p:sndAc>
          <p:stSnd>
            <p:snd r:embed="rId3" name="arrow.wav"/>
          </p:stSnd>
        </p:sndAc>
      </p:transition>
    </mc:Choice>
    <mc:Fallback xmlns="">
      <p:transition spd="slow" advClick="0">
        <p:fade/>
        <p:sndAc>
          <p:stSnd>
            <p:snd r:embed="rId6"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1.04167E-6 2.59259E-6 L 1.04167E-6 -0.07222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6732"/>
            <a:ext cx="8534400" cy="691141"/>
          </a:xfrm>
        </p:spPr>
        <p:txBody>
          <a:bodyPr>
            <a:normAutofit/>
          </a:bodyPr>
          <a:lstStyle/>
          <a:p>
            <a:r>
              <a:rPr lang="tr-TR" sz="1200" b="1" u="sng" dirty="0">
                <a:solidFill>
                  <a:schemeClr val="bg1">
                    <a:lumMod val="95000"/>
                    <a:lumOff val="5000"/>
                  </a:schemeClr>
                </a:solidFill>
                <a:latin typeface="Aharoni" panose="02010803020104030203" pitchFamily="2" charset="-79"/>
                <a:cs typeface="Aharoni" panose="02010803020104030203" pitchFamily="2" charset="-79"/>
              </a:rPr>
              <a:t>TÜRKİYE’DE ÇAY SEKTÖRÜ:</a:t>
            </a:r>
          </a:p>
        </p:txBody>
      </p:sp>
      <p:pic>
        <p:nvPicPr>
          <p:cNvPr id="5" name="İçerik Yer Tutucusu 4"/>
          <p:cNvPicPr>
            <a:picLocks noGrp="1" noChangeAspect="1"/>
          </p:cNvPicPr>
          <p:nvPr>
            <p:ph idx="1"/>
          </p:nvPr>
        </p:nvPicPr>
        <p:blipFill>
          <a:blip r:embed="rId3"/>
          <a:stretch>
            <a:fillRect/>
          </a:stretch>
        </p:blipFill>
        <p:spPr>
          <a:xfrm>
            <a:off x="163708" y="800944"/>
            <a:ext cx="9221973" cy="2462762"/>
          </a:xfrm>
          <a:prstGeom prst="rect">
            <a:avLst/>
          </a:prstGeom>
          <a:ln>
            <a:noFill/>
          </a:ln>
          <a:effectLst>
            <a:outerShdw blurRad="292100" dist="139700" dir="2700000" algn="tl" rotWithShape="0">
              <a:srgbClr val="333333">
                <a:alpha val="65000"/>
              </a:srgbClr>
            </a:outerShdw>
          </a:effectLst>
        </p:spPr>
      </p:pic>
      <p:sp>
        <p:nvSpPr>
          <p:cNvPr id="4" name="Slayt Numarası Yer Tutucusu 3"/>
          <p:cNvSpPr>
            <a:spLocks noGrp="1"/>
          </p:cNvSpPr>
          <p:nvPr>
            <p:ph type="sldNum" sz="quarter" idx="12"/>
          </p:nvPr>
        </p:nvSpPr>
        <p:spPr>
          <a:xfrm>
            <a:off x="11406753" y="6330341"/>
            <a:ext cx="665457" cy="496219"/>
          </a:xfrm>
        </p:spPr>
        <p:txBody>
          <a:bodyPr/>
          <a:lstStyle/>
          <a:p>
            <a:fld id="{2DCBF626-853D-42EC-91B9-E3F1B6290BFA}" type="slidenum">
              <a:rPr lang="tr-TR" sz="2400" b="1" i="1" smtClean="0">
                <a:latin typeface="Arial Black" panose="020B0A04020102020204" pitchFamily="34" charset="0"/>
              </a:rPr>
              <a:t>24</a:t>
            </a:fld>
            <a:endParaRPr lang="tr-TR" sz="2400" b="1" i="1" dirty="0">
              <a:latin typeface="Arial Black" panose="020B0A04020102020204" pitchFamily="34" charset="0"/>
            </a:endParaRPr>
          </a:p>
        </p:txBody>
      </p:sp>
      <p:sp>
        <p:nvSpPr>
          <p:cNvPr id="6" name="Metin kutusu 5"/>
          <p:cNvSpPr txBox="1"/>
          <p:nvPr/>
        </p:nvSpPr>
        <p:spPr>
          <a:xfrm>
            <a:off x="163708" y="3410241"/>
            <a:ext cx="5618113" cy="3139321"/>
          </a:xfrm>
          <a:prstGeom prst="rect">
            <a:avLst/>
          </a:prstGeom>
          <a:noFill/>
        </p:spPr>
        <p:txBody>
          <a:bodyPr wrap="square" rtlCol="0">
            <a:spAutoFit/>
          </a:bodyPr>
          <a:lstStyle/>
          <a:p>
            <a:r>
              <a:rPr lang="tr-TR" b="1" dirty="0">
                <a:solidFill>
                  <a:schemeClr val="bg1">
                    <a:lumMod val="95000"/>
                    <a:lumOff val="5000"/>
                  </a:schemeClr>
                </a:solidFill>
              </a:rPr>
              <a:t>    ÇAYKUR Türkiye’de üretilen kuru çayın %65’ini, özel sektör de %35’ini üretmektedir. 2011 yılı itibariyle 758.895 dekar alandan 1,23 milyon ton yaş çay üretimi gerçekleştirilmiştir (Tablo 2). </a:t>
            </a:r>
          </a:p>
          <a:p>
            <a:r>
              <a:rPr lang="tr-TR" b="1" dirty="0">
                <a:solidFill>
                  <a:schemeClr val="bg1">
                    <a:lumMod val="95000"/>
                    <a:lumOff val="5000"/>
                  </a:schemeClr>
                </a:solidFill>
              </a:rPr>
              <a:t>  </a:t>
            </a:r>
          </a:p>
          <a:p>
            <a:r>
              <a:rPr lang="tr-TR" b="1" dirty="0">
                <a:solidFill>
                  <a:schemeClr val="bg1">
                    <a:lumMod val="95000"/>
                    <a:lumOff val="5000"/>
                  </a:schemeClr>
                </a:solidFill>
              </a:rPr>
              <a:t>    Türkiye’de çay tarımı Doğu Karadeniz Bölgesinde Gürcistan sınırından başlayarak Ordu ilinin Fatsa ilçesine kadar olan kuşakta yapılmaktadır. Bu bölge içerisinde başta Rize olmak üzere Ordu, Giresun, Trabzon ve Artvin illerinde çay yetiştiriciliği yapılmaktadır.</a:t>
            </a:r>
          </a:p>
        </p:txBody>
      </p:sp>
      <p:sp>
        <p:nvSpPr>
          <p:cNvPr id="7" name="Metin kutusu 6"/>
          <p:cNvSpPr txBox="1"/>
          <p:nvPr/>
        </p:nvSpPr>
        <p:spPr>
          <a:xfrm>
            <a:off x="5988352" y="3410240"/>
            <a:ext cx="5790360" cy="3447760"/>
          </a:xfrm>
          <a:prstGeom prst="rect">
            <a:avLst/>
          </a:prstGeom>
          <a:noFill/>
        </p:spPr>
        <p:txBody>
          <a:bodyPr wrap="square" rtlCol="0">
            <a:spAutoFit/>
          </a:bodyPr>
          <a:lstStyle/>
          <a:p>
            <a:r>
              <a:rPr lang="tr-TR" b="1" dirty="0">
                <a:solidFill>
                  <a:schemeClr val="bg1">
                    <a:lumMod val="95000"/>
                    <a:lumOff val="5000"/>
                  </a:schemeClr>
                </a:solidFill>
              </a:rPr>
              <a:t>    Bu bölge dünyada çay yetiştiriciliği yapılan alanlar içerisinde en üst bölgeler arasında yer almaktadır. </a:t>
            </a:r>
          </a:p>
          <a:p>
            <a:endParaRPr lang="tr-TR" b="1" dirty="0">
              <a:solidFill>
                <a:schemeClr val="bg1">
                  <a:lumMod val="95000"/>
                  <a:lumOff val="5000"/>
                </a:schemeClr>
              </a:solidFill>
            </a:endParaRPr>
          </a:p>
          <a:p>
            <a:r>
              <a:rPr lang="tr-TR" b="1" dirty="0">
                <a:solidFill>
                  <a:schemeClr val="bg1">
                    <a:lumMod val="95000"/>
                    <a:lumOff val="5000"/>
                  </a:schemeClr>
                </a:solidFill>
              </a:rPr>
              <a:t>   Gürcistan sınırından Trabzon ilinin</a:t>
            </a:r>
          </a:p>
          <a:p>
            <a:r>
              <a:rPr lang="tr-TR" b="1" dirty="0">
                <a:solidFill>
                  <a:schemeClr val="bg1">
                    <a:lumMod val="95000"/>
                    <a:lumOff val="5000"/>
                  </a:schemeClr>
                </a:solidFill>
              </a:rPr>
              <a:t>Araklı ilçesine kadar olan alan Türkiye’de çay yetiştirilmesi bakımından en elverişli ve birinci derecede verimli çay üretim alanlarını oluşturmaktadır. Çay Doğu Karadeniz Bölgesinde yaşayan halkın en önemli gelir kaynaklarından birisini teşkil etmektedir [5].</a:t>
            </a:r>
          </a:p>
          <a:p>
            <a:endParaRPr lang="tr-TR" b="1" dirty="0">
              <a:solidFill>
                <a:schemeClr val="bg1">
                  <a:lumMod val="95000"/>
                  <a:lumOff val="5000"/>
                </a:schemeClr>
              </a:solidFill>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1529" y="204958"/>
            <a:ext cx="1873196" cy="2654326"/>
          </a:xfrm>
          <a:prstGeom prst="rect">
            <a:avLst/>
          </a:prstGeom>
          <a:ln>
            <a:noFill/>
          </a:ln>
          <a:effectLst>
            <a:softEdge rad="112500"/>
          </a:effectLst>
        </p:spPr>
      </p:pic>
    </p:spTree>
    <p:extLst>
      <p:ext uri="{BB962C8B-B14F-4D97-AF65-F5344CB8AC3E}">
        <p14:creationId xmlns:p14="http://schemas.microsoft.com/office/powerpoint/2010/main" val="3267384991"/>
      </p:ext>
    </p:extLst>
  </p:cSld>
  <p:clrMapOvr>
    <a:masterClrMapping/>
  </p:clrMapOvr>
  <mc:AlternateContent xmlns:mc="http://schemas.openxmlformats.org/markup-compatibility/2006" xmlns:p14="http://schemas.microsoft.com/office/powerpoint/2010/main">
    <mc:Choice Requires="p14">
      <p:transition spd="slow" p14:dur="1600" advClick="0">
        <p:blinds dir="vert"/>
        <p:sndAc>
          <p:stSnd>
            <p:snd r:embed="rId2" name="bomb.wav"/>
          </p:stSnd>
        </p:sndAc>
      </p:transition>
    </mc:Choice>
    <mc:Fallback xmlns="">
      <p:transition spd="slow" advClick="0">
        <p:blinds dir="vert"/>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
                                            <p:txEl>
                                              <p:pRg st="0" end="0"/>
                                            </p:txEl>
                                          </p:spTgt>
                                        </p:tgtEl>
                                      </p:cBhvr>
                                    </p:animEffect>
                                    <p:animScale>
                                      <p:cBhvr>
                                        <p:cTn id="22" dur="250" autoRev="1" fill="hold"/>
                                        <p:tgtEl>
                                          <p:spTgt spid="6">
                                            <p:txEl>
                                              <p:pRg st="0" end="0"/>
                                            </p:txEl>
                                          </p:spTgt>
                                        </p:tgtEl>
                                      </p:cBhvr>
                                      <p:by x="105000" y="105000"/>
                                    </p:animScale>
                                  </p:childTnLst>
                                </p:cTn>
                              </p:par>
                              <p:par>
                                <p:cTn id="23" presetID="25" presetClass="emph" presetSubtype="0" fill="hold" nodeType="withEffect">
                                  <p:stCondLst>
                                    <p:cond delay="0"/>
                                  </p:stCondLst>
                                  <p:childTnLst>
                                    <p:animClr clrSpc="hsl" dir="cw">
                                      <p:cBhvr override="childStyle">
                                        <p:cTn id="24" dur="500" fill="hold"/>
                                        <p:tgtEl>
                                          <p:spTgt spid="6">
                                            <p:txEl>
                                              <p:pRg st="1" end="1"/>
                                            </p:txEl>
                                          </p:spTgt>
                                        </p:tgtEl>
                                        <p:attrNameLst>
                                          <p:attrName>style.color</p:attrName>
                                        </p:attrNameLst>
                                      </p:cBhvr>
                                      <p:by>
                                        <p:hsl h="0" s="-70588" l="0"/>
                                      </p:by>
                                    </p:animClr>
                                    <p:animClr clrSpc="hsl" dir="cw">
                                      <p:cBhvr>
                                        <p:cTn id="25" dur="500" fill="hold"/>
                                        <p:tgtEl>
                                          <p:spTgt spid="6">
                                            <p:txEl>
                                              <p:pRg st="1" end="1"/>
                                            </p:txEl>
                                          </p:spTgt>
                                        </p:tgtEl>
                                        <p:attrNameLst>
                                          <p:attrName>fillcolor</p:attrName>
                                        </p:attrNameLst>
                                      </p:cBhvr>
                                      <p:by>
                                        <p:hsl h="0" s="-70588" l="0"/>
                                      </p:by>
                                    </p:animClr>
                                    <p:animClr clrSpc="hsl" dir="cw">
                                      <p:cBhvr>
                                        <p:cTn id="26" dur="500" fill="hold"/>
                                        <p:tgtEl>
                                          <p:spTgt spid="6">
                                            <p:txEl>
                                              <p:pRg st="1" end="1"/>
                                            </p:txEl>
                                          </p:spTgt>
                                        </p:tgtEl>
                                        <p:attrNameLst>
                                          <p:attrName>stroke.color</p:attrName>
                                        </p:attrNameLst>
                                      </p:cBhvr>
                                      <p:by>
                                        <p:hsl h="0" s="-70588" l="0"/>
                                      </p:by>
                                    </p:animClr>
                                    <p:set>
                                      <p:cBhvr>
                                        <p:cTn id="27" dur="500" fill="hold"/>
                                        <p:tgtEl>
                                          <p:spTgt spid="6">
                                            <p:txEl>
                                              <p:pRg st="1" end="1"/>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6">
                                            <p:txEl>
                                              <p:pRg st="2" end="2"/>
                                            </p:txEl>
                                          </p:spTgt>
                                        </p:tgtEl>
                                      </p:cBhvr>
                                    </p:animEffect>
                                    <p:animScale>
                                      <p:cBhvr>
                                        <p:cTn id="32" dur="250" autoRev="1" fill="hold"/>
                                        <p:tgtEl>
                                          <p:spTgt spid="6">
                                            <p:txEl>
                                              <p:pRg st="2" end="2"/>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7">
                                            <p:txEl>
                                              <p:pRg st="0" end="0"/>
                                            </p:txEl>
                                          </p:spTgt>
                                        </p:tgtEl>
                                      </p:cBhvr>
                                    </p:animEffect>
                                    <p:animScale>
                                      <p:cBhvr>
                                        <p:cTn id="37" dur="250" autoRev="1" fill="hold"/>
                                        <p:tgtEl>
                                          <p:spTgt spid="7">
                                            <p:txEl>
                                              <p:pRg st="0" end="0"/>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7">
                                            <p:txEl>
                                              <p:pRg st="2" end="2"/>
                                            </p:txEl>
                                          </p:spTgt>
                                        </p:tgtEl>
                                      </p:cBhvr>
                                    </p:animEffect>
                                    <p:animScale>
                                      <p:cBhvr>
                                        <p:cTn id="40" dur="250" autoRev="1" fill="hold"/>
                                        <p:tgtEl>
                                          <p:spTgt spid="7">
                                            <p:txEl>
                                              <p:pRg st="2" end="2"/>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7">
                                            <p:txEl>
                                              <p:pRg st="3" end="3"/>
                                            </p:txEl>
                                          </p:spTgt>
                                        </p:tgtEl>
                                      </p:cBhvr>
                                    </p:animEffect>
                                    <p:animScale>
                                      <p:cBhvr>
                                        <p:cTn id="43" dur="250" autoRev="1" fill="hold"/>
                                        <p:tgtEl>
                                          <p:spTgt spid="7">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40677"/>
            <a:ext cx="8534400" cy="464234"/>
          </a:xfrm>
        </p:spPr>
        <p:txBody>
          <a:bodyPr>
            <a:normAutofit/>
          </a:bodyPr>
          <a:lstStyle/>
          <a:p>
            <a:r>
              <a:rPr lang="tr-TR" sz="1200" b="1" u="sng" dirty="0">
                <a:solidFill>
                  <a:prstClr val="black">
                    <a:lumMod val="95000"/>
                    <a:lumOff val="5000"/>
                  </a:prstClr>
                </a:solidFill>
                <a:latin typeface="Arial Black" panose="020B0A04020102020204" pitchFamily="34" charset="0"/>
              </a:rPr>
              <a:t>TÜRKİYE’DE ÇAY SEKTÖRÜ:</a:t>
            </a:r>
            <a:endParaRPr lang="tr-TR" sz="1200" dirty="0"/>
          </a:p>
        </p:txBody>
      </p:sp>
      <p:sp>
        <p:nvSpPr>
          <p:cNvPr id="4" name="Slayt Numarası Yer Tutucusu 3"/>
          <p:cNvSpPr>
            <a:spLocks noGrp="1"/>
          </p:cNvSpPr>
          <p:nvPr>
            <p:ph type="sldNum" sz="quarter" idx="12"/>
          </p:nvPr>
        </p:nvSpPr>
        <p:spPr>
          <a:xfrm>
            <a:off x="10487187" y="5702380"/>
            <a:ext cx="1142245" cy="669925"/>
          </a:xfrm>
        </p:spPr>
        <p:txBody>
          <a:bodyPr/>
          <a:lstStyle/>
          <a:p>
            <a:fld id="{2DCBF626-853D-42EC-91B9-E3F1B6290BFA}" type="slidenum">
              <a:rPr lang="tr-TR" sz="2400" i="1" smtClean="0">
                <a:latin typeface="Arial Black" panose="020B0A04020102020204" pitchFamily="34" charset="0"/>
              </a:rPr>
              <a:t>25</a:t>
            </a:fld>
            <a:endParaRPr lang="tr-TR" sz="2400" i="1" dirty="0">
              <a:latin typeface="Arial Black" panose="020B0A04020102020204" pitchFamily="34" charset="0"/>
            </a:endParaRPr>
          </a:p>
        </p:txBody>
      </p:sp>
      <p:pic>
        <p:nvPicPr>
          <p:cNvPr id="7" name="İçerik Yer Tutucusu 6"/>
          <p:cNvPicPr>
            <a:picLocks noGrp="1" noChangeAspect="1"/>
          </p:cNvPicPr>
          <p:nvPr>
            <p:ph idx="1"/>
          </p:nvPr>
        </p:nvPicPr>
        <p:blipFill>
          <a:blip r:embed="rId4"/>
          <a:stretch>
            <a:fillRect/>
          </a:stretch>
        </p:blipFill>
        <p:spPr>
          <a:xfrm>
            <a:off x="290315" y="928469"/>
            <a:ext cx="9697747" cy="37395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Metin kutusu 9"/>
          <p:cNvSpPr txBox="1"/>
          <p:nvPr/>
        </p:nvSpPr>
        <p:spPr>
          <a:xfrm>
            <a:off x="344867" y="4991533"/>
            <a:ext cx="8189533" cy="1754326"/>
          </a:xfrm>
          <a:prstGeom prst="rect">
            <a:avLst/>
          </a:prstGeom>
          <a:noFill/>
        </p:spPr>
        <p:txBody>
          <a:bodyPr wrap="square" rtlCol="0">
            <a:spAutoFit/>
          </a:bodyPr>
          <a:lstStyle/>
          <a:p>
            <a:r>
              <a:rPr lang="tr-TR" b="1" dirty="0">
                <a:solidFill>
                  <a:schemeClr val="bg1">
                    <a:lumMod val="95000"/>
                    <a:lumOff val="5000"/>
                  </a:schemeClr>
                </a:solidFill>
              </a:rPr>
              <a:t>    Çaylık alanların % 65,62’si Rize, % 20,46’sı Trabzon, % 11,3’u Artvin,</a:t>
            </a:r>
          </a:p>
          <a:p>
            <a:r>
              <a:rPr lang="tr-TR" b="1" dirty="0">
                <a:solidFill>
                  <a:schemeClr val="bg1">
                    <a:lumMod val="95000"/>
                    <a:lumOff val="5000"/>
                  </a:schemeClr>
                </a:solidFill>
              </a:rPr>
              <a:t> % 2,6’si ise Giresun ve Ordu illerinde bulunmaktadır (Grafik 1) [2].</a:t>
            </a:r>
          </a:p>
          <a:p>
            <a:r>
              <a:rPr lang="tr-TR" b="1" dirty="0">
                <a:solidFill>
                  <a:schemeClr val="bg1">
                    <a:lumMod val="95000"/>
                    <a:lumOff val="5000"/>
                  </a:schemeClr>
                </a:solidFill>
              </a:rPr>
              <a:t>   </a:t>
            </a:r>
          </a:p>
          <a:p>
            <a:r>
              <a:rPr lang="tr-TR" b="1" dirty="0">
                <a:solidFill>
                  <a:schemeClr val="bg1">
                    <a:lumMod val="95000"/>
                    <a:lumOff val="5000"/>
                  </a:schemeClr>
                </a:solidFill>
              </a:rPr>
              <a:t>     Üretici cüzdan Giresun ve Ordu illerinde bulunmaktadır. sayısının %62’si Rize, %24’ü Trabzon, %10’u Artvin ve %4’de Giresun ve Ordu illerinde bulunmaktadır.</a:t>
            </a:r>
            <a:endParaRPr lang="tr-TR" dirty="0"/>
          </a:p>
        </p:txBody>
      </p:sp>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6191" y="114661"/>
            <a:ext cx="1572575" cy="1627615"/>
          </a:xfrm>
          <a:prstGeom prst="rect">
            <a:avLst/>
          </a:prstGeom>
        </p:spPr>
      </p:pic>
    </p:spTree>
    <p:extLst>
      <p:ext uri="{BB962C8B-B14F-4D97-AF65-F5344CB8AC3E}">
        <p14:creationId xmlns:p14="http://schemas.microsoft.com/office/powerpoint/2010/main" val="1958271628"/>
      </p:ext>
    </p:extLst>
  </p:cSld>
  <p:clrMapOvr>
    <a:masterClrMapping/>
  </p:clrMapOvr>
  <mc:AlternateContent xmlns:mc="http://schemas.openxmlformats.org/markup-compatibility/2006" xmlns:p14="http://schemas.microsoft.com/office/powerpoint/2010/main">
    <mc:Choice Requires="p14">
      <p:transition spd="slow" p14:dur="900" advClick="0">
        <p14:warp dir="in"/>
        <p:sndAc>
          <p:stSnd>
            <p:snd r:embed="rId3" name="bomb.wav"/>
          </p:stSnd>
        </p:sndAc>
      </p:transition>
    </mc:Choice>
    <mc:Fallback xmlns="">
      <p:transition spd="slow" advClick="0">
        <p:fade/>
        <p:sndAc>
          <p:stSnd>
            <p:snd r:embed="rId6"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0" dur="500"/>
                                        <p:tgtEl>
                                          <p:spTgt spid="10">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3" dur="500"/>
                                        <p:tgtEl>
                                          <p:spTgt spid="10">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DCBF626-853D-42EC-91B9-E3F1B6290BFA}" type="slidenum">
              <a:rPr lang="tr-TR" sz="2400" i="1" smtClean="0">
                <a:latin typeface="Arial Black" panose="020B0A04020102020204" pitchFamily="34" charset="0"/>
              </a:rPr>
              <a:t>26</a:t>
            </a:fld>
            <a:endParaRPr lang="tr-TR" sz="2400" i="1" dirty="0">
              <a:latin typeface="Arial Black" panose="020B0A04020102020204" pitchFamily="34" charset="0"/>
            </a:endParaRPr>
          </a:p>
        </p:txBody>
      </p:sp>
      <p:sp>
        <p:nvSpPr>
          <p:cNvPr id="6" name="Metin kutusu 5"/>
          <p:cNvSpPr txBox="1"/>
          <p:nvPr/>
        </p:nvSpPr>
        <p:spPr>
          <a:xfrm>
            <a:off x="418456" y="247973"/>
            <a:ext cx="8289446" cy="523220"/>
          </a:xfrm>
          <a:prstGeom prst="rect">
            <a:avLst/>
          </a:prstGeom>
          <a:noFill/>
        </p:spPr>
        <p:txBody>
          <a:bodyPr wrap="square" rtlCol="0">
            <a:spAutoFit/>
          </a:bodyPr>
          <a:lstStyle/>
          <a:p>
            <a:r>
              <a:rPr lang="tr-TR" sz="2800" u="sng" dirty="0">
                <a:solidFill>
                  <a:schemeClr val="bg1"/>
                </a:solidFill>
                <a:latin typeface="Aharoni" panose="02010803020104030203" pitchFamily="2" charset="-79"/>
                <a:cs typeface="Aharoni" panose="02010803020104030203" pitchFamily="2" charset="-79"/>
              </a:rPr>
              <a:t>5.5.ÇAY-KUR’UN KURUÇAY MALİYETLERİ </a:t>
            </a:r>
          </a:p>
        </p:txBody>
      </p:sp>
      <p:sp>
        <p:nvSpPr>
          <p:cNvPr id="7" name="Metin kutusu 6"/>
          <p:cNvSpPr txBox="1"/>
          <p:nvPr/>
        </p:nvSpPr>
        <p:spPr>
          <a:xfrm>
            <a:off x="9367768" y="1017067"/>
            <a:ext cx="2371241" cy="4708981"/>
          </a:xfrm>
          <a:prstGeom prst="rect">
            <a:avLst/>
          </a:prstGeom>
          <a:noFill/>
        </p:spPr>
        <p:txBody>
          <a:bodyPr wrap="square" rtlCol="0">
            <a:spAutoFit/>
          </a:bodyPr>
          <a:lstStyle/>
          <a:p>
            <a:r>
              <a:rPr lang="tr-TR" sz="2000" i="1" dirty="0">
                <a:solidFill>
                  <a:schemeClr val="bg1">
                    <a:lumMod val="95000"/>
                    <a:lumOff val="5000"/>
                  </a:schemeClr>
                </a:solidFill>
                <a:latin typeface="Berlin Sans FB" panose="020E0602020502020306" pitchFamily="34" charset="0"/>
                <a:cs typeface="Aharoni" panose="02010803020104030203" pitchFamily="2" charset="-79"/>
              </a:rPr>
              <a:t>     Tablodan da görüldüğü üzere,2004 itibariyle geçmiş yıllara göre </a:t>
            </a:r>
            <a:r>
              <a:rPr lang="tr-TR" sz="2000" i="1" dirty="0" err="1">
                <a:solidFill>
                  <a:schemeClr val="bg1">
                    <a:lumMod val="95000"/>
                    <a:lumOff val="5000"/>
                  </a:schemeClr>
                </a:solidFill>
                <a:latin typeface="Berlin Sans FB" panose="020E0602020502020306" pitchFamily="34" charset="0"/>
                <a:cs typeface="Aharoni" panose="02010803020104030203" pitchFamily="2" charset="-79"/>
              </a:rPr>
              <a:t>tasnifli</a:t>
            </a:r>
            <a:r>
              <a:rPr lang="tr-TR" sz="2000" i="1" dirty="0">
                <a:solidFill>
                  <a:schemeClr val="bg1">
                    <a:lumMod val="95000"/>
                    <a:lumOff val="5000"/>
                  </a:schemeClr>
                </a:solidFill>
                <a:latin typeface="Berlin Sans FB" panose="020E0602020502020306" pitchFamily="34" charset="0"/>
                <a:cs typeface="Aharoni" panose="02010803020104030203" pitchFamily="2" charset="-79"/>
              </a:rPr>
              <a:t> çay maliyeti paketli çay maliyetinden fazladır.2004’ten itibaren </a:t>
            </a:r>
            <a:r>
              <a:rPr lang="tr-TR" sz="2000" i="1" dirty="0" err="1">
                <a:solidFill>
                  <a:schemeClr val="bg1">
                    <a:lumMod val="95000"/>
                    <a:lumOff val="5000"/>
                  </a:schemeClr>
                </a:solidFill>
                <a:latin typeface="Berlin Sans FB" panose="020E0602020502020306" pitchFamily="34" charset="0"/>
                <a:cs typeface="Aharoni" panose="02010803020104030203" pitchFamily="2" charset="-79"/>
              </a:rPr>
              <a:t>tasnifli</a:t>
            </a:r>
            <a:r>
              <a:rPr lang="tr-TR" sz="2000" i="1" dirty="0">
                <a:solidFill>
                  <a:schemeClr val="bg1">
                    <a:lumMod val="95000"/>
                    <a:lumOff val="5000"/>
                  </a:schemeClr>
                </a:solidFill>
                <a:latin typeface="Berlin Sans FB" panose="020E0602020502020306" pitchFamily="34" charset="0"/>
                <a:cs typeface="Aharoni" panose="02010803020104030203" pitchFamily="2" charset="-79"/>
              </a:rPr>
              <a:t> ile paketli çay üretim maliyetleri birbirine yaklaştığı ve hemen hemen başa baş gittiklerini  görüyoruz.</a:t>
            </a:r>
            <a:endParaRPr lang="tr-TR" dirty="0">
              <a:solidFill>
                <a:schemeClr val="bg1">
                  <a:lumMod val="95000"/>
                  <a:lumOff val="5000"/>
                </a:schemeClr>
              </a:solidFill>
              <a:latin typeface="Berlin Sans FB" panose="020E0602020502020306" pitchFamily="34" charset="0"/>
            </a:endParaRPr>
          </a:p>
        </p:txBody>
      </p:sp>
      <p:sp>
        <p:nvSpPr>
          <p:cNvPr id="8" name="Çentikli Sağ Ok 7"/>
          <p:cNvSpPr/>
          <p:nvPr/>
        </p:nvSpPr>
        <p:spPr>
          <a:xfrm>
            <a:off x="9344219" y="1119806"/>
            <a:ext cx="356194" cy="20147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İçerik Yer Tutucusu 2"/>
          <p:cNvPicPr>
            <a:picLocks noGrp="1" noChangeAspect="1"/>
          </p:cNvPicPr>
          <p:nvPr>
            <p:ph idx="1"/>
          </p:nvPr>
        </p:nvPicPr>
        <p:blipFill>
          <a:blip r:embed="rId3"/>
          <a:stretch>
            <a:fillRect/>
          </a:stretch>
        </p:blipFill>
        <p:spPr>
          <a:xfrm>
            <a:off x="110147" y="1020012"/>
            <a:ext cx="8724759" cy="4558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109205"/>
            <a:ext cx="933450" cy="1323975"/>
          </a:xfrm>
          <a:prstGeom prst="rect">
            <a:avLst/>
          </a:prstGeom>
        </p:spPr>
      </p:pic>
    </p:spTree>
    <p:extLst>
      <p:ext uri="{BB962C8B-B14F-4D97-AF65-F5344CB8AC3E}">
        <p14:creationId xmlns:p14="http://schemas.microsoft.com/office/powerpoint/2010/main" val="3668623586"/>
      </p:ext>
    </p:extLst>
  </p:cSld>
  <p:clrMapOvr>
    <a:masterClrMapping/>
  </p:clrMapOvr>
  <mc:AlternateContent xmlns:mc="http://schemas.openxmlformats.org/markup-compatibility/2006" xmlns:p14="http://schemas.microsoft.com/office/powerpoint/2010/main">
    <mc:Choice Requires="p14">
      <p:transition spd="slow" p14:dur="2000" advClick="0">
        <p14:ferris dir="l"/>
        <p:sndAc>
          <p:stSnd>
            <p:snd r:embed="rId2" name="click.wav"/>
          </p:stSnd>
        </p:sndAc>
      </p:transition>
    </mc:Choice>
    <mc:Fallback xmlns="">
      <p:transition spd="slow" advClick="0">
        <p:fade/>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1000">
              <a:schemeClr val="bg2">
                <a:shade val="96000"/>
                <a:satMod val="120000"/>
                <a:lumMod val="90000"/>
              </a:schemeClr>
            </a:gs>
          </a:gsLst>
          <a:lin ang="2700000" scaled="1"/>
          <a:tileRect/>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219263" y="0"/>
            <a:ext cx="7299702" cy="976393"/>
          </a:xfrm>
        </p:spPr>
        <p:txBody>
          <a:bodyPr>
            <a:normAutofit/>
          </a:bodyPr>
          <a:lstStyle/>
          <a:p>
            <a:r>
              <a:rPr lang="tr-TR" sz="2800" b="1" u="sng" dirty="0">
                <a:solidFill>
                  <a:schemeClr val="bg1"/>
                </a:solidFill>
                <a:latin typeface="Aharoni" panose="02010803020104030203" pitchFamily="2" charset="-79"/>
                <a:cs typeface="Aharoni" panose="02010803020104030203" pitchFamily="2" charset="-79"/>
              </a:rPr>
              <a:t>5.6.Çay-kur’ un kuru çay stokları</a:t>
            </a:r>
          </a:p>
        </p:txBody>
      </p:sp>
      <p:sp>
        <p:nvSpPr>
          <p:cNvPr id="3" name="İçerik Yer Tutucusu 2"/>
          <p:cNvSpPr>
            <a:spLocks noGrp="1"/>
          </p:cNvSpPr>
          <p:nvPr>
            <p:ph idx="1"/>
          </p:nvPr>
        </p:nvSpPr>
        <p:spPr>
          <a:xfrm>
            <a:off x="0" y="1207849"/>
            <a:ext cx="12192000" cy="1053884"/>
          </a:xfrm>
        </p:spPr>
        <p:txBody>
          <a:bodyPr>
            <a:normAutofit/>
          </a:bodyPr>
          <a:lstStyle/>
          <a:p>
            <a:r>
              <a:rPr lang="tr-TR" dirty="0">
                <a:latin typeface="Arial Black" panose="020B0A04020102020204" pitchFamily="34" charset="0"/>
              </a:rPr>
              <a:t>  </a:t>
            </a:r>
            <a:r>
              <a:rPr lang="tr-TR" dirty="0">
                <a:solidFill>
                  <a:srgbClr val="FFFF00"/>
                </a:solidFill>
                <a:latin typeface="Arial Black" panose="020B0A04020102020204" pitchFamily="34" charset="0"/>
              </a:rPr>
              <a:t>2008 yıl sonu itibariyle 6.524 ton paketli, 79.280 ton dökme olmak üzere toplam 85.814 ton siyah ve 33 tonu ton paketli 158 ton dökme olmak üzere toplam 191 ton yeşil kuru çay stoku bulunmaktadır.</a:t>
            </a:r>
          </a:p>
        </p:txBody>
      </p:sp>
      <p:sp>
        <p:nvSpPr>
          <p:cNvPr id="4" name="Slayt Numarası Yer Tutucusu 3"/>
          <p:cNvSpPr>
            <a:spLocks noGrp="1"/>
          </p:cNvSpPr>
          <p:nvPr>
            <p:ph type="sldNum" sz="quarter" idx="12"/>
          </p:nvPr>
        </p:nvSpPr>
        <p:spPr>
          <a:xfrm>
            <a:off x="10349989" y="5872943"/>
            <a:ext cx="1142245" cy="669925"/>
          </a:xfrm>
        </p:spPr>
        <p:txBody>
          <a:bodyPr/>
          <a:lstStyle/>
          <a:p>
            <a:fld id="{2DCBF626-853D-42EC-91B9-E3F1B6290BFA}" type="slidenum">
              <a:rPr lang="tr-TR" sz="2400" b="1" i="1" smtClean="0">
                <a:latin typeface="Arial Black" panose="020B0A04020102020204" pitchFamily="34" charset="0"/>
              </a:rPr>
              <a:t>27</a:t>
            </a:fld>
            <a:endParaRPr lang="tr-TR" b="1" i="1" dirty="0">
              <a:latin typeface="Arial Black" panose="020B0A04020102020204" pitchFamily="34" charset="0"/>
            </a:endParaRPr>
          </a:p>
        </p:txBody>
      </p:sp>
      <p:pic>
        <p:nvPicPr>
          <p:cNvPr id="5" name="Resim 4"/>
          <p:cNvPicPr>
            <a:picLocks noChangeAspect="1"/>
          </p:cNvPicPr>
          <p:nvPr/>
        </p:nvPicPr>
        <p:blipFill>
          <a:blip r:embed="rId3"/>
          <a:stretch>
            <a:fillRect/>
          </a:stretch>
        </p:blipFill>
        <p:spPr>
          <a:xfrm>
            <a:off x="0" y="2976886"/>
            <a:ext cx="11342873" cy="2663582"/>
          </a:xfrm>
          <a:prstGeom prst="rect">
            <a:avLst/>
          </a:prstGeom>
          <a:ln>
            <a:noFill/>
          </a:ln>
          <a:effectLst>
            <a:outerShdw blurRad="292100" dist="139700" dir="2700000" algn="tl" rotWithShape="0">
              <a:srgbClr val="333333">
                <a:alpha val="65000"/>
              </a:srgbClr>
            </a:outerShdw>
          </a:effectLst>
        </p:spPr>
      </p:pic>
      <p:sp>
        <p:nvSpPr>
          <p:cNvPr id="7" name="Metin kutusu 6"/>
          <p:cNvSpPr txBox="1"/>
          <p:nvPr/>
        </p:nvSpPr>
        <p:spPr>
          <a:xfrm>
            <a:off x="1" y="2330555"/>
            <a:ext cx="11742390" cy="646331"/>
          </a:xfrm>
          <a:prstGeom prst="rect">
            <a:avLst/>
          </a:prstGeom>
          <a:noFill/>
        </p:spPr>
        <p:txBody>
          <a:bodyPr wrap="square" rtlCol="0">
            <a:spAutoFit/>
          </a:bodyPr>
          <a:lstStyle/>
          <a:p>
            <a:r>
              <a:rPr lang="tr-TR" dirty="0">
                <a:solidFill>
                  <a:schemeClr val="bg1">
                    <a:lumMod val="95000"/>
                    <a:lumOff val="5000"/>
                  </a:schemeClr>
                </a:solidFill>
              </a:rPr>
              <a:t>Tablo 11:Yıllar İtibariyle Dökme ve Paketli Siyah Çay Miktarları İle Devreden Dökme ve Paketli Siyah Çay Stokları (Ton) </a:t>
            </a:r>
          </a:p>
        </p:txBody>
      </p:sp>
      <p:sp>
        <p:nvSpPr>
          <p:cNvPr id="6" name="Metin kutusu 5"/>
          <p:cNvSpPr txBox="1"/>
          <p:nvPr/>
        </p:nvSpPr>
        <p:spPr>
          <a:xfrm>
            <a:off x="0" y="5640468"/>
            <a:ext cx="2810435" cy="369332"/>
          </a:xfrm>
          <a:prstGeom prst="rect">
            <a:avLst/>
          </a:prstGeom>
          <a:noFill/>
        </p:spPr>
        <p:txBody>
          <a:bodyPr wrap="square" rtlCol="0">
            <a:spAutoFit/>
          </a:bodyPr>
          <a:lstStyle/>
          <a:p>
            <a:r>
              <a:rPr lang="tr-TR" dirty="0">
                <a:solidFill>
                  <a:schemeClr val="bg1">
                    <a:lumMod val="95000"/>
                    <a:lumOff val="5000"/>
                  </a:schemeClr>
                </a:solidFill>
              </a:rPr>
              <a:t>Kaynak: [10]  </a:t>
            </a: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0398" y="-135735"/>
            <a:ext cx="1504950" cy="1428750"/>
          </a:xfrm>
          <a:prstGeom prst="rect">
            <a:avLst/>
          </a:prstGeom>
        </p:spPr>
      </p:pic>
    </p:spTree>
    <p:extLst>
      <p:ext uri="{BB962C8B-B14F-4D97-AF65-F5344CB8AC3E}">
        <p14:creationId xmlns:p14="http://schemas.microsoft.com/office/powerpoint/2010/main" val="2320658723"/>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2" name="bomb.wav"/>
          </p:stSnd>
        </p:sndAc>
      </p:transition>
    </mc:Choice>
    <mc:Fallback xmlns="">
      <p:transition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8452" y="685801"/>
            <a:ext cx="8534400" cy="332838"/>
          </a:xfrm>
        </p:spPr>
        <p:txBody>
          <a:bodyPr>
            <a:noAutofit/>
          </a:bodyPr>
          <a:lstStyle/>
          <a:p>
            <a:r>
              <a:rPr lang="tr-TR" sz="1400" dirty="0">
                <a:solidFill>
                  <a:schemeClr val="accent5">
                    <a:lumMod val="75000"/>
                  </a:schemeClr>
                </a:solidFill>
                <a:latin typeface="Arial Black" panose="020B0A04020102020204" pitchFamily="34" charset="0"/>
                <a:cs typeface="Aharoni" panose="02010803020104030203" pitchFamily="2" charset="-79"/>
              </a:rPr>
              <a:t>5.7.Türkiye’de Çay Yetiştirici Profili : </a:t>
            </a:r>
            <a:br>
              <a:rPr lang="tr-TR" sz="1400" dirty="0">
                <a:solidFill>
                  <a:schemeClr val="accent5">
                    <a:lumMod val="75000"/>
                  </a:schemeClr>
                </a:solidFill>
              </a:rPr>
            </a:br>
            <a:endParaRPr lang="tr-TR" sz="1400" dirty="0">
              <a:solidFill>
                <a:schemeClr val="accent5">
                  <a:lumMod val="75000"/>
                </a:schemeClr>
              </a:solidFill>
            </a:endParaRPr>
          </a:p>
        </p:txBody>
      </p:sp>
      <p:sp>
        <p:nvSpPr>
          <p:cNvPr id="4" name="Slayt Numarası Yer Tutucusu 3"/>
          <p:cNvSpPr>
            <a:spLocks noGrp="1"/>
          </p:cNvSpPr>
          <p:nvPr>
            <p:ph type="sldNum" sz="quarter" idx="12"/>
          </p:nvPr>
        </p:nvSpPr>
        <p:spPr>
          <a:xfrm>
            <a:off x="11143540" y="6015166"/>
            <a:ext cx="785863" cy="536917"/>
          </a:xfrm>
        </p:spPr>
        <p:txBody>
          <a:bodyPr/>
          <a:lstStyle/>
          <a:p>
            <a:fld id="{2DCBF626-853D-42EC-91B9-E3F1B6290BFA}" type="slidenum">
              <a:rPr lang="tr-TR" sz="2400" b="1" i="1" smtClean="0">
                <a:latin typeface="Arial Black" panose="020B0A04020102020204" pitchFamily="34" charset="0"/>
              </a:rPr>
              <a:t>28</a:t>
            </a:fld>
            <a:endParaRPr lang="tr-TR" sz="2400" b="1" i="1" dirty="0">
              <a:latin typeface="Arial Black" panose="020B0A04020102020204" pitchFamily="34" charset="0"/>
            </a:endParaRPr>
          </a:p>
        </p:txBody>
      </p:sp>
      <p:pic>
        <p:nvPicPr>
          <p:cNvPr id="6" name="Resim 5"/>
          <p:cNvPicPr>
            <a:picLocks noChangeAspect="1"/>
          </p:cNvPicPr>
          <p:nvPr/>
        </p:nvPicPr>
        <p:blipFill>
          <a:blip r:embed="rId3"/>
          <a:stretch>
            <a:fillRect/>
          </a:stretch>
        </p:blipFill>
        <p:spPr>
          <a:xfrm>
            <a:off x="318452" y="1059303"/>
            <a:ext cx="8065893" cy="2592610"/>
          </a:xfrm>
          <a:prstGeom prst="rect">
            <a:avLst/>
          </a:prstGeom>
        </p:spPr>
      </p:pic>
      <p:sp>
        <p:nvSpPr>
          <p:cNvPr id="7" name="Metin kutusu 6"/>
          <p:cNvSpPr txBox="1"/>
          <p:nvPr/>
        </p:nvSpPr>
        <p:spPr>
          <a:xfrm>
            <a:off x="318452" y="3961073"/>
            <a:ext cx="8230849" cy="2585323"/>
          </a:xfrm>
          <a:prstGeom prst="rect">
            <a:avLst/>
          </a:prstGeom>
          <a:noFill/>
        </p:spPr>
        <p:txBody>
          <a:bodyPr wrap="square" rtlCol="0">
            <a:spAutoFit/>
          </a:bodyPr>
          <a:lstStyle/>
          <a:p>
            <a:r>
              <a:rPr lang="tr-TR" b="1" dirty="0">
                <a:solidFill>
                  <a:schemeClr val="bg1">
                    <a:lumMod val="95000"/>
                    <a:lumOff val="5000"/>
                  </a:schemeClr>
                </a:solidFill>
              </a:rPr>
              <a:t>    Çay üretimi bölge ekonomisinde son derece önemli bir yer tutmaktadır. Bölge sanayisinin neredeyse tamamı çay üretimine yöneliktir. Ancak bölge insanının arazi mülkiyeti sınırlı olduğu için çay üretimi küçük çapta aile üretimi şeklinde yapılmaktadır. Yapılan üretim genellikle geçimlik olmakta hatta bir çok aile için bu dahi mümkün olmamaktadır.</a:t>
            </a:r>
          </a:p>
          <a:p>
            <a:r>
              <a:rPr lang="tr-TR" b="1" dirty="0">
                <a:solidFill>
                  <a:schemeClr val="bg1">
                    <a:lumMod val="95000"/>
                    <a:lumOff val="5000"/>
                  </a:schemeClr>
                </a:solidFill>
              </a:rPr>
              <a:t>   Çay üretiminin bu özelliği, üretici kesimi ekonomik anlamda tatmin etmediği için bölge insanını farklı arayışlara iterek büyük kentlerin göç sorununu derinleştirmektedir[6].</a:t>
            </a:r>
            <a:endParaRPr lang="tr-TR" dirty="0"/>
          </a:p>
        </p:txBody>
      </p:sp>
      <p:sp>
        <p:nvSpPr>
          <p:cNvPr id="8" name="Metin kutusu 7"/>
          <p:cNvSpPr txBox="1"/>
          <p:nvPr/>
        </p:nvSpPr>
        <p:spPr>
          <a:xfrm>
            <a:off x="8549301" y="1018638"/>
            <a:ext cx="3642699" cy="5078313"/>
          </a:xfrm>
          <a:prstGeom prst="rect">
            <a:avLst/>
          </a:prstGeom>
          <a:noFill/>
        </p:spPr>
        <p:txBody>
          <a:bodyPr wrap="square" rtlCol="0">
            <a:spAutoFit/>
          </a:bodyPr>
          <a:lstStyle/>
          <a:p>
            <a:r>
              <a:rPr lang="tr-TR" b="1" dirty="0">
                <a:solidFill>
                  <a:schemeClr val="bg1">
                    <a:lumMod val="95000"/>
                    <a:lumOff val="5000"/>
                  </a:schemeClr>
                </a:solidFill>
              </a:rPr>
              <a:t>   Çay yetiştiriciliği yapan üreticiler, genel olarak küçük aile işletmeciliği şeklinde faaliyette bulunmaktadır. Türkiye’de çay Mayıs- Ekim ayları arasında 6 aylık bir periyotta üç sürgün olarak hasat edilmektedir. Türkiye’de üreticilerin %80’i 5 dekarın altında çay bahçelerinde yetiştiricilik yapmaktadır  (Tablo 3) [7].</a:t>
            </a:r>
          </a:p>
          <a:p>
            <a:r>
              <a:rPr lang="tr-TR" b="1" dirty="0">
                <a:solidFill>
                  <a:schemeClr val="bg1">
                    <a:lumMod val="95000"/>
                    <a:lumOff val="5000"/>
                  </a:schemeClr>
                </a:solidFill>
              </a:rPr>
              <a:t>  </a:t>
            </a:r>
          </a:p>
          <a:p>
            <a:r>
              <a:rPr lang="tr-TR" b="1" dirty="0">
                <a:solidFill>
                  <a:schemeClr val="bg1">
                    <a:lumMod val="95000"/>
                    <a:lumOff val="5000"/>
                  </a:schemeClr>
                </a:solidFill>
              </a:rPr>
              <a:t>  Bu üreticilerin sahip olduğu çaylık alan miktarı ise toplam çaylık alanlarının %50’sini oluşturmaktadır. </a:t>
            </a:r>
          </a:p>
          <a:p>
            <a:endParaRPr lang="tr-TR" dirty="0"/>
          </a:p>
        </p:txBody>
      </p:sp>
      <p:sp>
        <p:nvSpPr>
          <p:cNvPr id="9" name="Dikdörtgen 8"/>
          <p:cNvSpPr/>
          <p:nvPr/>
        </p:nvSpPr>
        <p:spPr>
          <a:xfrm>
            <a:off x="0" y="220662"/>
            <a:ext cx="2566600" cy="276999"/>
          </a:xfrm>
          <a:prstGeom prst="rect">
            <a:avLst/>
          </a:prstGeom>
        </p:spPr>
        <p:txBody>
          <a:bodyPr wrap="none">
            <a:spAutoFit/>
          </a:bodyPr>
          <a:lstStyle/>
          <a:p>
            <a:r>
              <a:rPr lang="tr-TR" sz="1200" b="1" u="sng" dirty="0">
                <a:solidFill>
                  <a:prstClr val="black">
                    <a:lumMod val="95000"/>
                    <a:lumOff val="5000"/>
                  </a:prstClr>
                </a:solidFill>
                <a:latin typeface="Arial Black" panose="020B0A04020102020204" pitchFamily="34" charset="0"/>
              </a:rPr>
              <a:t>TÜRKİYE’DE ÇAY SEKTÖRÜ:</a:t>
            </a:r>
            <a:endParaRPr lang="tr-TR" sz="1200" dirty="0"/>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7449" y="64867"/>
            <a:ext cx="1219200" cy="952500"/>
          </a:xfrm>
          <a:prstGeom prst="rect">
            <a:avLst/>
          </a:prstGeom>
        </p:spPr>
      </p:pic>
    </p:spTree>
    <p:extLst>
      <p:ext uri="{BB962C8B-B14F-4D97-AF65-F5344CB8AC3E}">
        <p14:creationId xmlns:p14="http://schemas.microsoft.com/office/powerpoint/2010/main" val="2114129183"/>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sndAc>
          <p:stSnd>
            <p:snd r:embed="rId2" name="bomb.wav"/>
          </p:stSnd>
        </p:sndAc>
      </p:transition>
    </mc:Choice>
    <mc:Fallback xmlns="">
      <p:transition spd="slow"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Vertic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4"/>
          <a:stretch>
            <a:fillRect/>
          </a:stretch>
        </p:blipFill>
        <p:spPr>
          <a:xfrm>
            <a:off x="0" y="2"/>
            <a:ext cx="12192000" cy="6842472"/>
          </a:xfrm>
          <a:prstGeom prst="rect">
            <a:avLst/>
          </a:prstGeom>
          <a:ln>
            <a:noFill/>
          </a:ln>
          <a:effectLst>
            <a:softEdge rad="112500"/>
          </a:effectLst>
        </p:spPr>
      </p:pic>
      <p:sp>
        <p:nvSpPr>
          <p:cNvPr id="3" name="İçerik Yer Tutucusu 2"/>
          <p:cNvSpPr>
            <a:spLocks noGrp="1"/>
          </p:cNvSpPr>
          <p:nvPr>
            <p:ph idx="1"/>
          </p:nvPr>
        </p:nvSpPr>
        <p:spPr>
          <a:xfrm>
            <a:off x="122556" y="662553"/>
            <a:ext cx="9063629" cy="3642102"/>
          </a:xfrm>
        </p:spPr>
        <p:txBody>
          <a:bodyPr>
            <a:normAutofit lnSpcReduction="10000"/>
          </a:bodyPr>
          <a:lstStyle/>
          <a:p>
            <a:pPr marL="0" indent="0">
              <a:buNone/>
            </a:pPr>
            <a:endParaRPr lang="tr-TR" dirty="0"/>
          </a:p>
          <a:p>
            <a:r>
              <a:rPr lang="tr-TR" b="1" dirty="0"/>
              <a:t>   </a:t>
            </a:r>
            <a:r>
              <a:rPr lang="tr-TR" b="1" dirty="0">
                <a:solidFill>
                  <a:srgbClr val="FFFF00"/>
                </a:solidFill>
              </a:rPr>
              <a:t>4857 Sayılı İş Kanununa tabi olarak istihdam edilmekte olan işçi personel;</a:t>
            </a:r>
          </a:p>
          <a:p>
            <a:pPr marL="0" indent="0">
              <a:buNone/>
            </a:pPr>
            <a:r>
              <a:rPr lang="tr-TR" b="1" dirty="0">
                <a:solidFill>
                  <a:srgbClr val="FFFF00"/>
                </a:solidFill>
              </a:rPr>
              <a:t>    Fabrikasyon Hizmetler</a:t>
            </a:r>
          </a:p>
          <a:p>
            <a:pPr marL="0" indent="0">
              <a:buNone/>
            </a:pPr>
            <a:r>
              <a:rPr lang="tr-TR" b="1" dirty="0">
                <a:solidFill>
                  <a:srgbClr val="FFFF00"/>
                </a:solidFill>
              </a:rPr>
              <a:t>    Teknik Hizmetler</a:t>
            </a:r>
          </a:p>
          <a:p>
            <a:pPr marL="0" indent="0">
              <a:buNone/>
            </a:pPr>
            <a:r>
              <a:rPr lang="tr-TR" b="1" dirty="0">
                <a:solidFill>
                  <a:srgbClr val="FFFF00"/>
                </a:solidFill>
              </a:rPr>
              <a:t>    Genel İdari Hizmetler</a:t>
            </a:r>
          </a:p>
          <a:p>
            <a:pPr marL="0" indent="0">
              <a:buNone/>
            </a:pPr>
            <a:r>
              <a:rPr lang="tr-TR" b="1" dirty="0">
                <a:solidFill>
                  <a:srgbClr val="FFFF00"/>
                </a:solidFill>
              </a:rPr>
              <a:t>    Mubayaa Hizmetleri </a:t>
            </a:r>
          </a:p>
          <a:p>
            <a:pPr marL="0" indent="0">
              <a:buNone/>
            </a:pPr>
            <a:r>
              <a:rPr lang="tr-TR" b="1" dirty="0">
                <a:solidFill>
                  <a:srgbClr val="FFFF00"/>
                </a:solidFill>
              </a:rPr>
              <a:t>olmak üzere 4 grupta istihdam edilmektedir.</a:t>
            </a:r>
          </a:p>
          <a:p>
            <a:pPr marL="0" indent="0">
              <a:buNone/>
            </a:pPr>
            <a:r>
              <a:rPr lang="tr-TR" b="1" dirty="0"/>
              <a:t> </a:t>
            </a:r>
          </a:p>
          <a:p>
            <a:pPr marL="0" indent="0">
              <a:buNone/>
            </a:pPr>
            <a:endParaRPr lang="tr-TR" b="1" dirty="0"/>
          </a:p>
          <a:p>
            <a:pPr marL="0" indent="0">
              <a:buNone/>
            </a:pPr>
            <a:endParaRPr lang="tr-TR" b="1" dirty="0"/>
          </a:p>
        </p:txBody>
      </p:sp>
      <p:sp>
        <p:nvSpPr>
          <p:cNvPr id="4" name="Altbilgi Yer Tutucusu 3"/>
          <p:cNvSpPr>
            <a:spLocks noGrp="1"/>
          </p:cNvSpPr>
          <p:nvPr>
            <p:ph type="ftr" sz="quarter" idx="11"/>
          </p:nvPr>
        </p:nvSpPr>
        <p:spPr/>
        <p:txBody>
          <a:bodyPr/>
          <a:lstStyle/>
          <a:p>
            <a:r>
              <a:rPr lang="tr-TR" sz="1100" i="1" u="sng" dirty="0">
                <a:solidFill>
                  <a:schemeClr val="accent6">
                    <a:lumMod val="40000"/>
                    <a:lumOff val="60000"/>
                  </a:schemeClr>
                </a:solidFill>
                <a:latin typeface="Arial Black" panose="020B0A04020102020204" pitchFamily="34" charset="0"/>
                <a:cs typeface="Aharoni" panose="02010803020104030203" pitchFamily="2" charset="-79"/>
              </a:rPr>
              <a:t>Mubayaa: Satın alma işi.</a:t>
            </a:r>
          </a:p>
        </p:txBody>
      </p:sp>
      <p:sp>
        <p:nvSpPr>
          <p:cNvPr id="5" name="Patlama 1 4"/>
          <p:cNvSpPr/>
          <p:nvPr/>
        </p:nvSpPr>
        <p:spPr>
          <a:xfrm flipV="1">
            <a:off x="464948" y="6079212"/>
            <a:ext cx="250260" cy="3651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layt Numarası Yer Tutucusu 5"/>
          <p:cNvSpPr>
            <a:spLocks noGrp="1"/>
          </p:cNvSpPr>
          <p:nvPr>
            <p:ph type="sldNum" sz="quarter" idx="12"/>
          </p:nvPr>
        </p:nvSpPr>
        <p:spPr/>
        <p:txBody>
          <a:bodyPr/>
          <a:lstStyle/>
          <a:p>
            <a:fld id="{2DCBF626-853D-42EC-91B9-E3F1B6290BFA}" type="slidenum">
              <a:rPr lang="tr-TR" sz="2400" i="1" smtClean="0">
                <a:latin typeface="Arial Black" panose="020B0A04020102020204" pitchFamily="34" charset="0"/>
              </a:rPr>
              <a:t>29</a:t>
            </a:fld>
            <a:endParaRPr lang="tr-TR" sz="2400" i="1" dirty="0">
              <a:latin typeface="Arial Black" panose="020B0A04020102020204" pitchFamily="34" charset="0"/>
            </a:endParaRPr>
          </a:p>
        </p:txBody>
      </p:sp>
    </p:spTree>
    <p:extLst>
      <p:ext uri="{BB962C8B-B14F-4D97-AF65-F5344CB8AC3E}">
        <p14:creationId xmlns:p14="http://schemas.microsoft.com/office/powerpoint/2010/main" val="435539038"/>
      </p:ext>
    </p:extLst>
  </p:cSld>
  <p:clrMapOvr>
    <a:masterClrMapping/>
  </p:clrMapOvr>
  <mc:AlternateContent xmlns:mc="http://schemas.openxmlformats.org/markup-compatibility/2006" xmlns:p14="http://schemas.microsoft.com/office/powerpoint/2010/main">
    <mc:Choice Requires="p14">
      <p:transition spd="slow" p14:dur="1250" advClick="0">
        <p14:flip dir="r"/>
        <p:sndAc>
          <p:stSnd>
            <p:snd r:embed="rId3" name="laser.wav"/>
          </p:stSnd>
        </p:sndAc>
      </p:transition>
    </mc:Choice>
    <mc:Fallback xmlns="">
      <p:transition spd="slow" advClick="0">
        <p:fade/>
        <p:sndAc>
          <p:stSnd>
            <p:snd r:embed="rId5"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3">
                                            <p:txEl>
                                              <p:pRg st="2" end="2"/>
                                            </p:txEl>
                                          </p:spTgt>
                                        </p:tgtEl>
                                        <p:attrNameLst>
                                          <p:attrName>style.color</p:attrName>
                                        </p:attrNameLst>
                                      </p:cBhvr>
                                      <p:by>
                                        <p:hsl h="0" s="-12549" l="-25098"/>
                                      </p:by>
                                    </p:animClr>
                                    <p:animClr clrSpc="hsl" dir="cw">
                                      <p:cBhvr>
                                        <p:cTn id="14" dur="500" fill="hold"/>
                                        <p:tgtEl>
                                          <p:spTgt spid="3">
                                            <p:txEl>
                                              <p:pRg st="2" end="2"/>
                                            </p:txEl>
                                          </p:spTgt>
                                        </p:tgtEl>
                                        <p:attrNameLst>
                                          <p:attrName>fillcolor</p:attrName>
                                        </p:attrNameLst>
                                      </p:cBhvr>
                                      <p:by>
                                        <p:hsl h="0" s="-12549" l="-25098"/>
                                      </p:by>
                                    </p:animClr>
                                    <p:animClr clrSpc="hsl" dir="cw">
                                      <p:cBhvr>
                                        <p:cTn id="15" dur="500" fill="hold"/>
                                        <p:tgtEl>
                                          <p:spTgt spid="3">
                                            <p:txEl>
                                              <p:pRg st="2" end="2"/>
                                            </p:txEl>
                                          </p:spTgt>
                                        </p:tgtEl>
                                        <p:attrNameLst>
                                          <p:attrName>stroke.color</p:attrName>
                                        </p:attrNameLst>
                                      </p:cBhvr>
                                      <p:by>
                                        <p:hsl h="0" s="-12549" l="-25098"/>
                                      </p:by>
                                    </p:animClr>
                                    <p:set>
                                      <p:cBhvr>
                                        <p:cTn id="16" dur="500" fill="hold"/>
                                        <p:tgtEl>
                                          <p:spTgt spid="3">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mph" presetSubtype="0" fill="hold" grpId="0" nodeType="clickEffect">
                                  <p:stCondLst>
                                    <p:cond delay="0"/>
                                  </p:stCondLst>
                                  <p:childTnLst>
                                    <p:animClr clrSpc="hsl" dir="cw">
                                      <p:cBhvr override="childStyle">
                                        <p:cTn id="20" dur="500" fill="hold"/>
                                        <p:tgtEl>
                                          <p:spTgt spid="3">
                                            <p:txEl>
                                              <p:pRg st="3" end="3"/>
                                            </p:txEl>
                                          </p:spTgt>
                                        </p:tgtEl>
                                        <p:attrNameLst>
                                          <p:attrName>style.color</p:attrName>
                                        </p:attrNameLst>
                                      </p:cBhvr>
                                      <p:by>
                                        <p:hsl h="0" s="-12549" l="-25098"/>
                                      </p:by>
                                    </p:animClr>
                                    <p:animClr clrSpc="hsl" dir="cw">
                                      <p:cBhvr>
                                        <p:cTn id="21" dur="500" fill="hold"/>
                                        <p:tgtEl>
                                          <p:spTgt spid="3">
                                            <p:txEl>
                                              <p:pRg st="3" end="3"/>
                                            </p:txEl>
                                          </p:spTgt>
                                        </p:tgtEl>
                                        <p:attrNameLst>
                                          <p:attrName>fillcolor</p:attrName>
                                        </p:attrNameLst>
                                      </p:cBhvr>
                                      <p:by>
                                        <p:hsl h="0" s="-12549" l="-25098"/>
                                      </p:by>
                                    </p:animClr>
                                    <p:animClr clrSpc="hsl" dir="cw">
                                      <p:cBhvr>
                                        <p:cTn id="22" dur="500" fill="hold"/>
                                        <p:tgtEl>
                                          <p:spTgt spid="3">
                                            <p:txEl>
                                              <p:pRg st="3" end="3"/>
                                            </p:txEl>
                                          </p:spTgt>
                                        </p:tgtEl>
                                        <p:attrNameLst>
                                          <p:attrName>stroke.color</p:attrName>
                                        </p:attrNameLst>
                                      </p:cBhvr>
                                      <p:by>
                                        <p:hsl h="0" s="-12549" l="-25098"/>
                                      </p:by>
                                    </p:animClr>
                                    <p:set>
                                      <p:cBhvr>
                                        <p:cTn id="23" dur="500" fill="hold"/>
                                        <p:tgtEl>
                                          <p:spTgt spid="3">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4" presetClass="emph" presetSubtype="0" fill="hold" grpId="0" nodeType="clickEffect">
                                  <p:stCondLst>
                                    <p:cond delay="0"/>
                                  </p:stCondLst>
                                  <p:childTnLst>
                                    <p:animClr clrSpc="hsl" dir="cw">
                                      <p:cBhvr override="childStyle">
                                        <p:cTn id="27" dur="500" fill="hold"/>
                                        <p:tgtEl>
                                          <p:spTgt spid="3">
                                            <p:txEl>
                                              <p:pRg st="4" end="4"/>
                                            </p:txEl>
                                          </p:spTgt>
                                        </p:tgtEl>
                                        <p:attrNameLst>
                                          <p:attrName>style.color</p:attrName>
                                        </p:attrNameLst>
                                      </p:cBhvr>
                                      <p:by>
                                        <p:hsl h="0" s="-12549" l="-25098"/>
                                      </p:by>
                                    </p:animClr>
                                    <p:animClr clrSpc="hsl" dir="cw">
                                      <p:cBhvr>
                                        <p:cTn id="28" dur="500" fill="hold"/>
                                        <p:tgtEl>
                                          <p:spTgt spid="3">
                                            <p:txEl>
                                              <p:pRg st="4" end="4"/>
                                            </p:txEl>
                                          </p:spTgt>
                                        </p:tgtEl>
                                        <p:attrNameLst>
                                          <p:attrName>fillcolor</p:attrName>
                                        </p:attrNameLst>
                                      </p:cBhvr>
                                      <p:by>
                                        <p:hsl h="0" s="-12549" l="-25098"/>
                                      </p:by>
                                    </p:animClr>
                                    <p:animClr clrSpc="hsl" dir="cw">
                                      <p:cBhvr>
                                        <p:cTn id="29" dur="500" fill="hold"/>
                                        <p:tgtEl>
                                          <p:spTgt spid="3">
                                            <p:txEl>
                                              <p:pRg st="4" end="4"/>
                                            </p:txEl>
                                          </p:spTgt>
                                        </p:tgtEl>
                                        <p:attrNameLst>
                                          <p:attrName>stroke.color</p:attrName>
                                        </p:attrNameLst>
                                      </p:cBhvr>
                                      <p:by>
                                        <p:hsl h="0" s="-12549" l="-25098"/>
                                      </p:by>
                                    </p:animClr>
                                    <p:set>
                                      <p:cBhvr>
                                        <p:cTn id="30" dur="500" fill="hold"/>
                                        <p:tgtEl>
                                          <p:spTgt spid="3">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4" presetClass="emph" presetSubtype="0" fill="hold" grpId="0" nodeType="clickEffect">
                                  <p:stCondLst>
                                    <p:cond delay="0"/>
                                  </p:stCondLst>
                                  <p:childTnLst>
                                    <p:animClr clrSpc="hsl" dir="cw">
                                      <p:cBhvr override="childStyle">
                                        <p:cTn id="34" dur="500" fill="hold"/>
                                        <p:tgtEl>
                                          <p:spTgt spid="3">
                                            <p:txEl>
                                              <p:pRg st="5" end="5"/>
                                            </p:txEl>
                                          </p:spTgt>
                                        </p:tgtEl>
                                        <p:attrNameLst>
                                          <p:attrName>style.color</p:attrName>
                                        </p:attrNameLst>
                                      </p:cBhvr>
                                      <p:by>
                                        <p:hsl h="0" s="-12549" l="-25098"/>
                                      </p:by>
                                    </p:animClr>
                                    <p:animClr clrSpc="hsl" dir="cw">
                                      <p:cBhvr>
                                        <p:cTn id="35" dur="500" fill="hold"/>
                                        <p:tgtEl>
                                          <p:spTgt spid="3">
                                            <p:txEl>
                                              <p:pRg st="5" end="5"/>
                                            </p:txEl>
                                          </p:spTgt>
                                        </p:tgtEl>
                                        <p:attrNameLst>
                                          <p:attrName>fillcolor</p:attrName>
                                        </p:attrNameLst>
                                      </p:cBhvr>
                                      <p:by>
                                        <p:hsl h="0" s="-12549" l="-25098"/>
                                      </p:by>
                                    </p:animClr>
                                    <p:animClr clrSpc="hsl" dir="cw">
                                      <p:cBhvr>
                                        <p:cTn id="36" dur="500" fill="hold"/>
                                        <p:tgtEl>
                                          <p:spTgt spid="3">
                                            <p:txEl>
                                              <p:pRg st="5" end="5"/>
                                            </p:txEl>
                                          </p:spTgt>
                                        </p:tgtEl>
                                        <p:attrNameLst>
                                          <p:attrName>stroke.color</p:attrName>
                                        </p:attrNameLst>
                                      </p:cBhvr>
                                      <p:by>
                                        <p:hsl h="0" s="-12549" l="-25098"/>
                                      </p:by>
                                    </p:animClr>
                                    <p:set>
                                      <p:cBhvr>
                                        <p:cTn id="37" dur="500" fill="hold"/>
                                        <p:tgtEl>
                                          <p:spTgt spid="3">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4" presetClass="emph" presetSubtype="0" fill="hold" grpId="0" nodeType="clickEffect">
                                  <p:stCondLst>
                                    <p:cond delay="0"/>
                                  </p:stCondLst>
                                  <p:childTnLst>
                                    <p:animClr clrSpc="hsl" dir="cw">
                                      <p:cBhvr override="childStyle">
                                        <p:cTn id="41" dur="500" fill="hold"/>
                                        <p:tgtEl>
                                          <p:spTgt spid="3">
                                            <p:txEl>
                                              <p:pRg st="6" end="6"/>
                                            </p:txEl>
                                          </p:spTgt>
                                        </p:tgtEl>
                                        <p:attrNameLst>
                                          <p:attrName>style.color</p:attrName>
                                        </p:attrNameLst>
                                      </p:cBhvr>
                                      <p:by>
                                        <p:hsl h="0" s="-12549" l="-25098"/>
                                      </p:by>
                                    </p:animClr>
                                    <p:animClr clrSpc="hsl" dir="cw">
                                      <p:cBhvr>
                                        <p:cTn id="42" dur="500" fill="hold"/>
                                        <p:tgtEl>
                                          <p:spTgt spid="3">
                                            <p:txEl>
                                              <p:pRg st="6" end="6"/>
                                            </p:txEl>
                                          </p:spTgt>
                                        </p:tgtEl>
                                        <p:attrNameLst>
                                          <p:attrName>fillcolor</p:attrName>
                                        </p:attrNameLst>
                                      </p:cBhvr>
                                      <p:by>
                                        <p:hsl h="0" s="-12549" l="-25098"/>
                                      </p:by>
                                    </p:animClr>
                                    <p:animClr clrSpc="hsl" dir="cw">
                                      <p:cBhvr>
                                        <p:cTn id="43" dur="500" fill="hold"/>
                                        <p:tgtEl>
                                          <p:spTgt spid="3">
                                            <p:txEl>
                                              <p:pRg st="6" end="6"/>
                                            </p:txEl>
                                          </p:spTgt>
                                        </p:tgtEl>
                                        <p:attrNameLst>
                                          <p:attrName>stroke.color</p:attrName>
                                        </p:attrNameLst>
                                      </p:cBhvr>
                                      <p:by>
                                        <p:hsl h="0" s="-12549" l="-25098"/>
                                      </p:by>
                                    </p:animClr>
                                    <p:set>
                                      <p:cBhvr>
                                        <p:cTn id="44" dur="500" fill="hold"/>
                                        <p:tgtEl>
                                          <p:spTgt spid="3">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4" presetClass="emph" presetSubtype="0" fill="hold" grpId="0" nodeType="clickEffect">
                                  <p:stCondLst>
                                    <p:cond delay="0"/>
                                  </p:stCondLst>
                                  <p:childTnLst>
                                    <p:animClr clrSpc="hsl" dir="cw">
                                      <p:cBhvr override="childStyle">
                                        <p:cTn id="48" dur="500" fill="hold"/>
                                        <p:tgtEl>
                                          <p:spTgt spid="3">
                                            <p:txEl>
                                              <p:pRg st="7" end="7"/>
                                            </p:txEl>
                                          </p:spTgt>
                                        </p:tgtEl>
                                        <p:attrNameLst>
                                          <p:attrName>style.color</p:attrName>
                                        </p:attrNameLst>
                                      </p:cBhvr>
                                      <p:by>
                                        <p:hsl h="0" s="-12549" l="-25098"/>
                                      </p:by>
                                    </p:animClr>
                                    <p:animClr clrSpc="hsl" dir="cw">
                                      <p:cBhvr>
                                        <p:cTn id="49" dur="500" fill="hold"/>
                                        <p:tgtEl>
                                          <p:spTgt spid="3">
                                            <p:txEl>
                                              <p:pRg st="7" end="7"/>
                                            </p:txEl>
                                          </p:spTgt>
                                        </p:tgtEl>
                                        <p:attrNameLst>
                                          <p:attrName>fillcolor</p:attrName>
                                        </p:attrNameLst>
                                      </p:cBhvr>
                                      <p:by>
                                        <p:hsl h="0" s="-12549" l="-25098"/>
                                      </p:by>
                                    </p:animClr>
                                    <p:animClr clrSpc="hsl" dir="cw">
                                      <p:cBhvr>
                                        <p:cTn id="50" dur="500" fill="hold"/>
                                        <p:tgtEl>
                                          <p:spTgt spid="3">
                                            <p:txEl>
                                              <p:pRg st="7" end="7"/>
                                            </p:txEl>
                                          </p:spTgt>
                                        </p:tgtEl>
                                        <p:attrNameLst>
                                          <p:attrName>stroke.color</p:attrName>
                                        </p:attrNameLst>
                                      </p:cBhvr>
                                      <p:by>
                                        <p:hsl h="0" s="-12549" l="-25098"/>
                                      </p:by>
                                    </p:animClr>
                                    <p:set>
                                      <p:cBhvr>
                                        <p:cTn id="51" dur="500" fill="hold"/>
                                        <p:tgtEl>
                                          <p:spTgt spid="3">
                                            <p:txEl>
                                              <p:pRg st="7" end="7"/>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gtEl>
                                        <p:attrNameLst>
                                          <p:attrName>r</p:attrName>
                                        </p:attrNameLst>
                                      </p:cBhvr>
                                    </p:animRot>
                                    <p:animRot by="-240000">
                                      <p:cBhvr>
                                        <p:cTn id="56" dur="200" fill="hold">
                                          <p:stCondLst>
                                            <p:cond delay="200"/>
                                          </p:stCondLst>
                                        </p:cTn>
                                        <p:tgtEl>
                                          <p:spTgt spid="4"/>
                                        </p:tgtEl>
                                        <p:attrNameLst>
                                          <p:attrName>r</p:attrName>
                                        </p:attrNameLst>
                                      </p:cBhvr>
                                    </p:animRot>
                                    <p:animRot by="240000">
                                      <p:cBhvr>
                                        <p:cTn id="57" dur="200" fill="hold">
                                          <p:stCondLst>
                                            <p:cond delay="400"/>
                                          </p:stCondLst>
                                        </p:cTn>
                                        <p:tgtEl>
                                          <p:spTgt spid="4"/>
                                        </p:tgtEl>
                                        <p:attrNameLst>
                                          <p:attrName>r</p:attrName>
                                        </p:attrNameLst>
                                      </p:cBhvr>
                                    </p:animRot>
                                    <p:animRot by="-240000">
                                      <p:cBhvr>
                                        <p:cTn id="58" dur="200" fill="hold">
                                          <p:stCondLst>
                                            <p:cond delay="600"/>
                                          </p:stCondLst>
                                        </p:cTn>
                                        <p:tgtEl>
                                          <p:spTgt spid="4"/>
                                        </p:tgtEl>
                                        <p:attrNameLst>
                                          <p:attrName>r</p:attrName>
                                        </p:attrNameLst>
                                      </p:cBhvr>
                                    </p:animRot>
                                    <p:animRot by="120000">
                                      <p:cBhvr>
                                        <p:cTn id="5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54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43918" y="-108488"/>
            <a:ext cx="1720312" cy="522550"/>
          </a:xfrm>
          <a:ln>
            <a:noFill/>
          </a:ln>
        </p:spPr>
        <p:txBody>
          <a:bodyPr>
            <a:normAutofit fontScale="90000"/>
          </a:bodyPr>
          <a:lstStyle/>
          <a:p>
            <a:r>
              <a:rPr lang="tr-TR" b="1" u="sng" dirty="0"/>
              <a:t>                     </a:t>
            </a:r>
            <a:r>
              <a:rPr lang="tr-TR" b="1" u="sng" dirty="0">
                <a:latin typeface="Algerian" panose="04020705040A02060702" pitchFamily="82" charset="0"/>
              </a:rPr>
              <a:t>1.giriş</a:t>
            </a:r>
          </a:p>
        </p:txBody>
      </p:sp>
      <p:sp>
        <p:nvSpPr>
          <p:cNvPr id="3" name="İçerik Yer Tutucusu 2"/>
          <p:cNvSpPr>
            <a:spLocks noGrp="1"/>
          </p:cNvSpPr>
          <p:nvPr>
            <p:ph idx="1"/>
          </p:nvPr>
        </p:nvSpPr>
        <p:spPr>
          <a:xfrm>
            <a:off x="0" y="414063"/>
            <a:ext cx="12192000" cy="5955740"/>
          </a:xfrm>
        </p:spPr>
        <p:txBody>
          <a:bodyPr>
            <a:normAutofit fontScale="92500" lnSpcReduction="20000"/>
          </a:bodyPr>
          <a:lstStyle/>
          <a:p>
            <a:pPr marL="0" indent="0">
              <a:buNone/>
            </a:pPr>
            <a:r>
              <a:rPr lang="tr-TR" dirty="0"/>
              <a:t>  </a:t>
            </a:r>
          </a:p>
          <a:p>
            <a:pPr marL="0" indent="0">
              <a:buNone/>
            </a:pPr>
            <a:endParaRPr lang="tr-TR" dirty="0"/>
          </a:p>
          <a:p>
            <a:pPr marL="0" indent="0">
              <a:buNone/>
            </a:pPr>
            <a:r>
              <a:rPr lang="tr-TR" b="1" dirty="0">
                <a:solidFill>
                  <a:schemeClr val="bg2">
                    <a:lumMod val="50000"/>
                  </a:schemeClr>
                </a:solidFill>
                <a:latin typeface="Arial Black" panose="020B0A04020102020204" pitchFamily="34" charset="0"/>
              </a:rPr>
              <a:t>    Dünya üzerinde çay bitkisi, Kuzey Yarım Kürede yaklaşık 42 enlem derecesinden, Güney Yarım Kürede 27 enlem derecesine kadar olan kuşak üzerinde yetiştirilmektedir. Yağışın bol ve iklimin sıcak olduğu bölgelerde yetiştirilmesine rağmen dünyada çay üretiminin ekonomik olarak yapıldığı yerler sınırlıdır. Hindistan, Çin, Sri Lanka, Endonezya, Kenya ve Japonya çay bitkisinin yaygın olarak yetiştirildiği ve çay üretiminin yoğun olarak yapıldığı ülkelerdir. Bu ülkeler ve Türkiye ile birlikte 30’a yakın ülkede ekonomik düzeyde çay üretimi gerçekleştirilmektedir.</a:t>
            </a:r>
          </a:p>
          <a:p>
            <a:pPr marL="0" indent="0">
              <a:buNone/>
            </a:pPr>
            <a:r>
              <a:rPr lang="tr-TR" b="1" dirty="0">
                <a:solidFill>
                  <a:schemeClr val="bg2">
                    <a:lumMod val="50000"/>
                  </a:schemeClr>
                </a:solidFill>
                <a:latin typeface="Arial Black" panose="020B0A04020102020204" pitchFamily="34" charset="0"/>
              </a:rPr>
              <a:t>     Çay yetişmesine etki yapan en önemli etken iklim ve topraktır. Yıllık sıcaklık ortalamasının 14 santigrat derecenin altına düşmemesi, toplam yıllık yağışın, 2000 mm’den az olmaması ve aylara göre dağılımının düzenli olması, bağıl nem oranının ise en az %70 olması, çay bitkisinin normal gelişimi için gerekli olan koşullardır. Çay bitkisi kumdan kile değin değişen yapıdaki asit tepkimeli topraklarda yetişebilmektedir. </a:t>
            </a:r>
          </a:p>
          <a:p>
            <a:pPr marL="0" indent="0">
              <a:buNone/>
            </a:pPr>
            <a:r>
              <a:rPr lang="tr-TR" b="1" dirty="0">
                <a:solidFill>
                  <a:schemeClr val="bg2">
                    <a:lumMod val="50000"/>
                  </a:schemeClr>
                </a:solidFill>
                <a:latin typeface="Arial Black" panose="020B0A04020102020204" pitchFamily="34" charset="0"/>
              </a:rPr>
              <a:t>     Türkiye’de çay tarımı, Doğu Karadeniz Bölgesi’nde başta Rize olmak üzere Ordu, Giresun, Trabzon ve Artvin illerinde yapılmaktadır. Türkiye’de çay tarımı,205 bin üretici tarafından, 759 bin dekar (ruhsatlı) alanda küçük aile işletmeciliği şeklinde yapılmaktadır. </a:t>
            </a:r>
          </a:p>
          <a:p>
            <a:pPr marL="0" indent="0">
              <a:buNone/>
            </a:pPr>
            <a:r>
              <a:rPr lang="tr-TR" b="1" dirty="0">
                <a:solidFill>
                  <a:schemeClr val="bg2">
                    <a:lumMod val="50000"/>
                  </a:schemeClr>
                </a:solidFill>
                <a:latin typeface="Arial Black" panose="020B0A04020102020204" pitchFamily="34" charset="0"/>
              </a:rPr>
              <a:t>    Çay Doğu Karadeniz Bölgesi’nde yaşayan halkın en önemli gelir kaynaklarından birisini teşkil etmektedir. Çay üretimi bölge ve Türkiye ekonomisinde son derece önemli bir yer tutmaktadır.</a:t>
            </a:r>
          </a:p>
          <a:p>
            <a:endParaRPr lang="tr-TR" b="1" dirty="0">
              <a:solidFill>
                <a:schemeClr val="bg2">
                  <a:lumMod val="50000"/>
                </a:schemeClr>
              </a:solidFill>
              <a:latin typeface="Arial Black" panose="020B0A04020102020204" pitchFamily="34" charset="0"/>
            </a:endParaRPr>
          </a:p>
        </p:txBody>
      </p:sp>
      <p:sp>
        <p:nvSpPr>
          <p:cNvPr id="4" name="Slayt Numarası Yer Tutucusu 3"/>
          <p:cNvSpPr>
            <a:spLocks noGrp="1"/>
          </p:cNvSpPr>
          <p:nvPr>
            <p:ph type="sldNum" sz="quarter" idx="12"/>
          </p:nvPr>
        </p:nvSpPr>
        <p:spPr>
          <a:xfrm>
            <a:off x="10518183" y="6523037"/>
            <a:ext cx="1142245" cy="669925"/>
          </a:xfrm>
        </p:spPr>
        <p:txBody>
          <a:bodyPr/>
          <a:lstStyle/>
          <a:p>
            <a:r>
              <a:rPr lang="tr-TR" sz="2400" b="1" i="1" dirty="0">
                <a:latin typeface="Arial Black" panose="020B0A04020102020204" pitchFamily="34" charset="0"/>
              </a:rPr>
              <a:t>3</a:t>
            </a:r>
          </a:p>
          <a:p>
            <a:endParaRPr lang="tr-TR" sz="2400" b="1" i="1" dirty="0">
              <a:latin typeface="Arial Black" panose="020B0A04020102020204" pitchFamily="34" charset="0"/>
            </a:endParaRP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1699" y="260829"/>
            <a:ext cx="1321986" cy="953060"/>
          </a:xfrm>
          <a:prstGeom prst="rect">
            <a:avLst/>
          </a:prstGeom>
        </p:spPr>
      </p:pic>
    </p:spTree>
    <p:extLst>
      <p:ext uri="{BB962C8B-B14F-4D97-AF65-F5344CB8AC3E}">
        <p14:creationId xmlns:p14="http://schemas.microsoft.com/office/powerpoint/2010/main" val="2077253301"/>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3" name="bomb.wav"/>
          </p:stSnd>
        </p:sndAc>
      </p:transition>
    </mc:Choice>
    <mc:Fallback xmlns="">
      <p:transition advClick="0">
        <p:fade/>
        <p:sndAc>
          <p:stSnd>
            <p:snd r:embed="rId5" name="bomb.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86860"/>
            <a:ext cx="6096416" cy="337625"/>
          </a:xfrm>
        </p:spPr>
        <p:txBody>
          <a:bodyPr>
            <a:normAutofit/>
          </a:bodyPr>
          <a:lstStyle/>
          <a:p>
            <a:r>
              <a:rPr lang="tr-TR" sz="1400" dirty="0">
                <a:solidFill>
                  <a:schemeClr val="accent5">
                    <a:lumMod val="75000"/>
                  </a:schemeClr>
                </a:solidFill>
                <a:latin typeface="Arial Black" panose="020B0A04020102020204" pitchFamily="34" charset="0"/>
              </a:rPr>
              <a:t>5.8.Çayda Destekleme Prim Ödemesi :</a:t>
            </a:r>
          </a:p>
        </p:txBody>
      </p:sp>
      <p:sp>
        <p:nvSpPr>
          <p:cNvPr id="3" name="İçerik Yer Tutucusu 2"/>
          <p:cNvSpPr>
            <a:spLocks noGrp="1"/>
          </p:cNvSpPr>
          <p:nvPr>
            <p:ph idx="1"/>
          </p:nvPr>
        </p:nvSpPr>
        <p:spPr>
          <a:xfrm>
            <a:off x="182880" y="3552091"/>
            <a:ext cx="5350829" cy="3334044"/>
          </a:xfrm>
        </p:spPr>
        <p:txBody>
          <a:bodyPr>
            <a:normAutofit/>
          </a:bodyPr>
          <a:lstStyle/>
          <a:p>
            <a:r>
              <a:rPr lang="tr-TR" b="1" dirty="0">
                <a:solidFill>
                  <a:schemeClr val="bg1">
                    <a:lumMod val="95000"/>
                    <a:lumOff val="5000"/>
                  </a:schemeClr>
                </a:solidFill>
              </a:rPr>
              <a:t>  </a:t>
            </a:r>
            <a:r>
              <a:rPr lang="tr-TR" sz="1800" b="1" dirty="0">
                <a:solidFill>
                  <a:schemeClr val="bg1">
                    <a:lumMod val="95000"/>
                    <a:lumOff val="5000"/>
                  </a:schemeClr>
                </a:solidFill>
              </a:rPr>
              <a:t>1984 yılına kadar devlet tekeli ve denetiminde yürütülen çay tarımı ve endüstrisi, 1984 yılında 3092 sayılı Çay Kanunu ile özel girişimcilerin faaliyet alanına açılmıştır. Çay tarımı ve endüstrisi özel girişimcilere açılmasına rağmen özellikle çay tarımında ve üretiminde en etkili ve yönlendirici kuruluş halen bir İktisadi Devlet Kuruluşu olan ÇAY-KUR ’dur. ÇAY-KUR ürün alımlarını bu fiyattan yaparken, </a:t>
            </a:r>
          </a:p>
        </p:txBody>
      </p:sp>
      <p:sp>
        <p:nvSpPr>
          <p:cNvPr id="4" name="Slayt Numarası Yer Tutucusu 3"/>
          <p:cNvSpPr>
            <a:spLocks noGrp="1"/>
          </p:cNvSpPr>
          <p:nvPr>
            <p:ph type="sldNum" sz="quarter" idx="12"/>
          </p:nvPr>
        </p:nvSpPr>
        <p:spPr>
          <a:xfrm>
            <a:off x="11085341" y="6105379"/>
            <a:ext cx="870270" cy="607255"/>
          </a:xfrm>
        </p:spPr>
        <p:txBody>
          <a:bodyPr/>
          <a:lstStyle/>
          <a:p>
            <a:fld id="{2DCBF626-853D-42EC-91B9-E3F1B6290BFA}" type="slidenum">
              <a:rPr lang="tr-TR" sz="2400" b="1" i="1" smtClean="0">
                <a:latin typeface="Arial Black" panose="020B0A04020102020204" pitchFamily="34" charset="0"/>
              </a:rPr>
              <a:t>30</a:t>
            </a:fld>
            <a:endParaRPr lang="tr-TR" sz="2400" b="1" i="1" dirty="0">
              <a:latin typeface="Arial Black" panose="020B0A04020102020204" pitchFamily="34" charset="0"/>
            </a:endParaRPr>
          </a:p>
        </p:txBody>
      </p:sp>
      <p:sp>
        <p:nvSpPr>
          <p:cNvPr id="5" name="Metin kutusu 4"/>
          <p:cNvSpPr txBox="1"/>
          <p:nvPr/>
        </p:nvSpPr>
        <p:spPr>
          <a:xfrm>
            <a:off x="5533709" y="3622430"/>
            <a:ext cx="5228075" cy="3235570"/>
          </a:xfrm>
          <a:prstGeom prst="rect">
            <a:avLst/>
          </a:prstGeom>
          <a:noFill/>
        </p:spPr>
        <p:txBody>
          <a:bodyPr wrap="square" rtlCol="0">
            <a:spAutoFit/>
          </a:bodyPr>
          <a:lstStyle/>
          <a:p>
            <a:r>
              <a:rPr lang="tr-TR" b="1" dirty="0">
                <a:solidFill>
                  <a:schemeClr val="bg1">
                    <a:lumMod val="95000"/>
                    <a:lumOff val="5000"/>
                  </a:schemeClr>
                </a:solidFill>
              </a:rPr>
              <a:t>özel sektör işletmeleri bu fiyata yakın bir fiyattan farklı alım politikaları ile satın alma işlemi yapmaktadır. 2003 yılından itibaren yaş çay alımlarında çay üreticilerine Gıda Tarım ve Hayvancılık Bakanlığı tarafından destekleme primi ödemesi yapılmaktadır [8]. Ayrıca 2004 yılından itibaren Çay tarım alanları içindeki ruhsatlı çay bahçelerinin her yıl 1/7'sinin budanmasından doğacak gelir kaybını önlemek amacıyla budama tazminatı ödemesi yapılmaktadır.</a:t>
            </a:r>
          </a:p>
        </p:txBody>
      </p:sp>
      <p:pic>
        <p:nvPicPr>
          <p:cNvPr id="7" name="Resim 6"/>
          <p:cNvPicPr>
            <a:picLocks noChangeAspect="1"/>
          </p:cNvPicPr>
          <p:nvPr/>
        </p:nvPicPr>
        <p:blipFill>
          <a:blip r:embed="rId3"/>
          <a:stretch>
            <a:fillRect/>
          </a:stretch>
        </p:blipFill>
        <p:spPr>
          <a:xfrm>
            <a:off x="0" y="759655"/>
            <a:ext cx="7146388" cy="2862775"/>
          </a:xfrm>
          <a:prstGeom prst="rect">
            <a:avLst/>
          </a:prstGeom>
        </p:spPr>
      </p:pic>
      <p:sp>
        <p:nvSpPr>
          <p:cNvPr id="12" name="Bükülü Ok 11"/>
          <p:cNvSpPr/>
          <p:nvPr/>
        </p:nvSpPr>
        <p:spPr>
          <a:xfrm>
            <a:off x="7723163" y="829994"/>
            <a:ext cx="351692" cy="33762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Metin kutusu 12"/>
          <p:cNvSpPr txBox="1"/>
          <p:nvPr/>
        </p:nvSpPr>
        <p:spPr>
          <a:xfrm>
            <a:off x="8147745" y="829994"/>
            <a:ext cx="3500303" cy="1754326"/>
          </a:xfrm>
          <a:prstGeom prst="rect">
            <a:avLst/>
          </a:prstGeom>
          <a:noFill/>
        </p:spPr>
        <p:txBody>
          <a:bodyPr wrap="square" rtlCol="0">
            <a:spAutoFit/>
          </a:bodyPr>
          <a:lstStyle/>
          <a:p>
            <a:r>
              <a:rPr lang="tr-TR" b="1" dirty="0">
                <a:solidFill>
                  <a:schemeClr val="accent5">
                    <a:lumMod val="50000"/>
                  </a:schemeClr>
                </a:solidFill>
              </a:rPr>
              <a:t>2011 yılında yaş çay ürünü için 183 bin üreticiye fark ödemesi desteği olarak 147 milyon TL, Budama tazminatı ödemesi olarak ise 68 milyon TL ödenmiştir (Tablo 4).</a:t>
            </a:r>
          </a:p>
        </p:txBody>
      </p:sp>
      <p:sp>
        <p:nvSpPr>
          <p:cNvPr id="14" name="Dikdörtgen 13"/>
          <p:cNvSpPr/>
          <p:nvPr/>
        </p:nvSpPr>
        <p:spPr>
          <a:xfrm>
            <a:off x="0" y="74691"/>
            <a:ext cx="2566600" cy="276999"/>
          </a:xfrm>
          <a:prstGeom prst="rect">
            <a:avLst/>
          </a:prstGeom>
        </p:spPr>
        <p:txBody>
          <a:bodyPr wrap="none">
            <a:spAutoFit/>
          </a:bodyPr>
          <a:lstStyle/>
          <a:p>
            <a:r>
              <a:rPr lang="tr-TR" sz="1200" b="1" u="sng" dirty="0">
                <a:solidFill>
                  <a:prstClr val="black">
                    <a:lumMod val="95000"/>
                    <a:lumOff val="5000"/>
                  </a:prstClr>
                </a:solidFill>
                <a:latin typeface="Arial Black" panose="020B0A04020102020204" pitchFamily="34" charset="0"/>
              </a:rPr>
              <a:t>TÜRKİYE’DE ÇAY SEKTÖRÜ:</a:t>
            </a:r>
            <a:endParaRPr lang="tr-TR" sz="1200"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0216" y="2479128"/>
            <a:ext cx="1995395" cy="1248495"/>
          </a:xfrm>
          <a:prstGeom prst="rect">
            <a:avLst/>
          </a:prstGeom>
          <a:ln>
            <a:noFill/>
          </a:ln>
          <a:effectLst>
            <a:softEdge rad="112500"/>
          </a:effectLst>
        </p:spPr>
      </p:pic>
    </p:spTree>
    <p:extLst>
      <p:ext uri="{BB962C8B-B14F-4D97-AF65-F5344CB8AC3E}">
        <p14:creationId xmlns:p14="http://schemas.microsoft.com/office/powerpoint/2010/main" val="1577247114"/>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sndAc>
          <p:stSnd>
            <p:snd r:embed="rId2" name="bomb.wav"/>
          </p:stSnd>
        </p:sndAc>
      </p:transition>
    </mc:Choice>
    <mc:Fallback xmlns="">
      <p:transition spd="slow"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 1.48148E-6 L 0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1000"/>
                                        <p:tgtEl>
                                          <p:spTgt spid="13">
                                            <p:txEl>
                                              <p:pRg st="0" end="0"/>
                                            </p:txEl>
                                          </p:spTgt>
                                        </p:tgtEl>
                                      </p:cBhvr>
                                    </p:animEffect>
                                    <p:anim calcmode="lin" valueType="num">
                                      <p:cBhvr>
                                        <p:cTn id="3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84987"/>
            <a:ext cx="6251159" cy="450426"/>
          </a:xfrm>
        </p:spPr>
        <p:txBody>
          <a:bodyPr>
            <a:normAutofit/>
          </a:bodyPr>
          <a:lstStyle/>
          <a:p>
            <a:r>
              <a:rPr lang="tr-TR" sz="1400" b="1" dirty="0">
                <a:solidFill>
                  <a:schemeClr val="accent5">
                    <a:lumMod val="75000"/>
                  </a:schemeClr>
                </a:solidFill>
                <a:latin typeface="Arial Black" panose="020B0A04020102020204" pitchFamily="34" charset="0"/>
              </a:rPr>
              <a:t>5.9.Yaş Çay Taban Fiyat Uygulaması :</a:t>
            </a:r>
          </a:p>
        </p:txBody>
      </p:sp>
      <p:sp>
        <p:nvSpPr>
          <p:cNvPr id="3" name="İçerik Yer Tutucusu 2"/>
          <p:cNvSpPr>
            <a:spLocks noGrp="1"/>
          </p:cNvSpPr>
          <p:nvPr>
            <p:ph idx="1"/>
          </p:nvPr>
        </p:nvSpPr>
        <p:spPr>
          <a:xfrm>
            <a:off x="0" y="3553710"/>
            <a:ext cx="5176911" cy="2694690"/>
          </a:xfrm>
        </p:spPr>
        <p:txBody>
          <a:bodyPr>
            <a:normAutofit fontScale="92500" lnSpcReduction="20000"/>
          </a:bodyPr>
          <a:lstStyle/>
          <a:p>
            <a:r>
              <a:rPr lang="tr-TR" b="1" dirty="0">
                <a:solidFill>
                  <a:schemeClr val="bg1"/>
                </a:solidFill>
              </a:rPr>
              <a:t> 27.03.1940 tarihinde çıkarılan 3788 sayılı Çay Kanunu ile çay tarımının ve üreticilerin desteklenmesi güvence altına alınmıştır. Bu tarihten sonra çay desteklenen ürünler kapsamına alınmıştır. Yeşil çay üreticisine ürün bedeli olarak verilecek olan çay fiyatı her yıl Bakanlar Kurulu tarafından çayın ilk sürgünü verdiği mayıs ayında belirlenmektedir [6]. </a:t>
            </a:r>
          </a:p>
        </p:txBody>
      </p:sp>
      <p:sp>
        <p:nvSpPr>
          <p:cNvPr id="4" name="Slayt Numarası Yer Tutucusu 3"/>
          <p:cNvSpPr>
            <a:spLocks noGrp="1"/>
          </p:cNvSpPr>
          <p:nvPr>
            <p:ph type="sldNum" sz="quarter" idx="12"/>
          </p:nvPr>
        </p:nvSpPr>
        <p:spPr/>
        <p:txBody>
          <a:bodyPr/>
          <a:lstStyle/>
          <a:p>
            <a:fld id="{2DCBF626-853D-42EC-91B9-E3F1B6290BFA}" type="slidenum">
              <a:rPr lang="tr-TR" sz="2400" b="1" i="1" smtClean="0">
                <a:latin typeface="Arial Black" panose="020B0A04020102020204" pitchFamily="34" charset="0"/>
              </a:rPr>
              <a:t>31</a:t>
            </a:fld>
            <a:endParaRPr lang="tr-TR" sz="2400" b="1" i="1" dirty="0">
              <a:latin typeface="Arial Black" panose="020B0A04020102020204" pitchFamily="34" charset="0"/>
            </a:endParaRPr>
          </a:p>
        </p:txBody>
      </p:sp>
      <p:pic>
        <p:nvPicPr>
          <p:cNvPr id="5" name="Resim 4"/>
          <p:cNvPicPr>
            <a:picLocks noChangeAspect="1"/>
          </p:cNvPicPr>
          <p:nvPr/>
        </p:nvPicPr>
        <p:blipFill>
          <a:blip r:embed="rId3"/>
          <a:stretch>
            <a:fillRect/>
          </a:stretch>
        </p:blipFill>
        <p:spPr>
          <a:xfrm>
            <a:off x="0" y="872198"/>
            <a:ext cx="9098380" cy="2681512"/>
          </a:xfrm>
          <a:prstGeom prst="rect">
            <a:avLst/>
          </a:prstGeom>
        </p:spPr>
      </p:pic>
      <p:sp>
        <p:nvSpPr>
          <p:cNvPr id="6" name="Metin kutusu 5"/>
          <p:cNvSpPr txBox="1"/>
          <p:nvPr/>
        </p:nvSpPr>
        <p:spPr>
          <a:xfrm>
            <a:off x="5566118" y="3590495"/>
            <a:ext cx="4590756" cy="2862322"/>
          </a:xfrm>
          <a:prstGeom prst="rect">
            <a:avLst/>
          </a:prstGeom>
          <a:noFill/>
        </p:spPr>
        <p:txBody>
          <a:bodyPr wrap="square" rtlCol="0">
            <a:spAutoFit/>
          </a:bodyPr>
          <a:lstStyle/>
          <a:p>
            <a:r>
              <a:rPr lang="tr-TR" b="1" dirty="0">
                <a:solidFill>
                  <a:schemeClr val="bg1"/>
                </a:solidFill>
              </a:rPr>
              <a:t>  2003 yılından itibaren ise çay fiyatları taban fiyatı + destekleme fiyatı şeklinde belirlenerek hem üretici hem de sanayici memnun edilmeye çalışılmıştır.   Buna göre 2011 yılı fiyatı 1,10 TL olarak belirlenmiştir (Tablo 5)</a:t>
            </a:r>
          </a:p>
          <a:p>
            <a:r>
              <a:rPr lang="tr-TR" b="1" dirty="0">
                <a:solidFill>
                  <a:schemeClr val="bg1"/>
                </a:solidFill>
              </a:rPr>
              <a:t>   </a:t>
            </a:r>
          </a:p>
          <a:p>
            <a:r>
              <a:rPr lang="tr-TR" b="1" i="1" dirty="0">
                <a:solidFill>
                  <a:schemeClr val="bg1"/>
                </a:solidFill>
                <a:latin typeface="Arial Rounded MT Bold" panose="020F0704030504030204" pitchFamily="34" charset="0"/>
              </a:rPr>
              <a:t>   </a:t>
            </a:r>
            <a:r>
              <a:rPr lang="tr-TR" i="1" dirty="0">
                <a:solidFill>
                  <a:schemeClr val="bg1">
                    <a:lumMod val="95000"/>
                    <a:lumOff val="5000"/>
                  </a:schemeClr>
                </a:solidFill>
                <a:latin typeface="Arial Rounded MT Bold" panose="020F0704030504030204" pitchFamily="34" charset="0"/>
              </a:rPr>
              <a:t>Yaş çay fiyatları her yıl kampanya açılışında açıklanmaktadır.</a:t>
            </a:r>
          </a:p>
          <a:p>
            <a:endParaRPr lang="tr-TR" b="1" dirty="0">
              <a:solidFill>
                <a:schemeClr val="bg1"/>
              </a:solidFill>
            </a:endParaRPr>
          </a:p>
        </p:txBody>
      </p:sp>
      <p:sp>
        <p:nvSpPr>
          <p:cNvPr id="7" name="Dikdörtgen 6"/>
          <p:cNvSpPr/>
          <p:nvPr/>
        </p:nvSpPr>
        <p:spPr>
          <a:xfrm>
            <a:off x="0" y="43790"/>
            <a:ext cx="2566600" cy="276999"/>
          </a:xfrm>
          <a:prstGeom prst="rect">
            <a:avLst/>
          </a:prstGeom>
        </p:spPr>
        <p:txBody>
          <a:bodyPr wrap="none">
            <a:spAutoFit/>
          </a:bodyPr>
          <a:lstStyle/>
          <a:p>
            <a:r>
              <a:rPr lang="tr-TR" sz="1200" b="1" u="sng" dirty="0">
                <a:solidFill>
                  <a:prstClr val="black">
                    <a:lumMod val="95000"/>
                    <a:lumOff val="5000"/>
                  </a:prstClr>
                </a:solidFill>
                <a:latin typeface="Arial Black" panose="020B0A04020102020204" pitchFamily="34" charset="0"/>
              </a:rPr>
              <a:t>TÜRKİYE’DE ÇAY SEKTÖRÜ:</a:t>
            </a:r>
            <a:endParaRPr lang="tr-TR" sz="1200" dirty="0"/>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7535" y="43790"/>
            <a:ext cx="2944465" cy="1799395"/>
          </a:xfrm>
          <a:prstGeom prst="rect">
            <a:avLst/>
          </a:prstGeom>
          <a:ln>
            <a:noFill/>
          </a:ln>
          <a:effectLst>
            <a:softEdge rad="112500"/>
          </a:effectLst>
        </p:spPr>
      </p:pic>
    </p:spTree>
    <p:extLst>
      <p:ext uri="{BB962C8B-B14F-4D97-AF65-F5344CB8AC3E}">
        <p14:creationId xmlns:p14="http://schemas.microsoft.com/office/powerpoint/2010/main" val="1554848101"/>
      </p:ext>
    </p:extLst>
  </p:cSld>
  <p:clrMapOvr>
    <a:masterClrMapping/>
  </p:clrMapOvr>
  <p:transition spd="slow" advClick="0">
    <p:push dir="u"/>
    <p:sndAc>
      <p:stSnd>
        <p:snd r:embed="rId2"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3"/>
          <a:stretch>
            <a:fillRect/>
          </a:stretch>
        </p:blipFill>
        <p:spPr>
          <a:xfrm>
            <a:off x="0" y="1555524"/>
            <a:ext cx="10565898" cy="3217953"/>
          </a:xfrm>
          <a:prstGeom prst="rect">
            <a:avLst/>
          </a:prstGeom>
          <a:ln>
            <a:noFill/>
          </a:ln>
          <a:effectLst>
            <a:outerShdw blurRad="292100" dist="139700" dir="2700000" algn="tl" rotWithShape="0">
              <a:srgbClr val="333333">
                <a:alpha val="65000"/>
              </a:srgbClr>
            </a:outerShdw>
          </a:effectLst>
        </p:spPr>
      </p:pic>
      <p:sp>
        <p:nvSpPr>
          <p:cNvPr id="4" name="Slayt Numarası Yer Tutucusu 3"/>
          <p:cNvSpPr>
            <a:spLocks noGrp="1"/>
          </p:cNvSpPr>
          <p:nvPr>
            <p:ph type="sldNum" sz="quarter" idx="12"/>
          </p:nvPr>
        </p:nvSpPr>
        <p:spPr>
          <a:xfrm>
            <a:off x="10704162" y="6043424"/>
            <a:ext cx="1142245" cy="669925"/>
          </a:xfrm>
        </p:spPr>
        <p:txBody>
          <a:bodyPr/>
          <a:lstStyle/>
          <a:p>
            <a:fld id="{2DCBF626-853D-42EC-91B9-E3F1B6290BFA}" type="slidenum">
              <a:rPr lang="tr-TR" sz="2400" b="1" i="1" smtClean="0">
                <a:latin typeface="Arial Black" panose="020B0A04020102020204" pitchFamily="34" charset="0"/>
              </a:rPr>
              <a:t>32</a:t>
            </a:fld>
            <a:endParaRPr lang="tr-TR" sz="2400" b="1" i="1" dirty="0">
              <a:latin typeface="Arial Black" panose="020B0A04020102020204" pitchFamily="34" charset="0"/>
            </a:endParaRPr>
          </a:p>
        </p:txBody>
      </p:sp>
      <p:sp>
        <p:nvSpPr>
          <p:cNvPr id="6" name="Metin kutusu 5"/>
          <p:cNvSpPr txBox="1"/>
          <p:nvPr/>
        </p:nvSpPr>
        <p:spPr>
          <a:xfrm>
            <a:off x="0" y="1186193"/>
            <a:ext cx="7082726" cy="369332"/>
          </a:xfrm>
          <a:prstGeom prst="rect">
            <a:avLst/>
          </a:prstGeom>
          <a:noFill/>
        </p:spPr>
        <p:txBody>
          <a:bodyPr wrap="square" rtlCol="0">
            <a:spAutoFit/>
          </a:bodyPr>
          <a:lstStyle/>
          <a:p>
            <a:r>
              <a:rPr lang="tr-TR" dirty="0">
                <a:solidFill>
                  <a:schemeClr val="bg1">
                    <a:lumMod val="95000"/>
                    <a:lumOff val="5000"/>
                  </a:schemeClr>
                </a:solidFill>
              </a:rPr>
              <a:t>Tablo:6 2008 Yılı Yaş Çay Alım Ve Ödemeleri</a:t>
            </a:r>
          </a:p>
        </p:txBody>
      </p:sp>
      <p:sp>
        <p:nvSpPr>
          <p:cNvPr id="2" name="Dikdörtgen 1"/>
          <p:cNvSpPr/>
          <p:nvPr/>
        </p:nvSpPr>
        <p:spPr>
          <a:xfrm>
            <a:off x="0" y="4773477"/>
            <a:ext cx="1691489" cy="369332"/>
          </a:xfrm>
          <a:prstGeom prst="rect">
            <a:avLst/>
          </a:prstGeom>
        </p:spPr>
        <p:txBody>
          <a:bodyPr wrap="none">
            <a:spAutoFit/>
          </a:bodyPr>
          <a:lstStyle/>
          <a:p>
            <a:r>
              <a:rPr lang="tr-TR" dirty="0">
                <a:solidFill>
                  <a:schemeClr val="bg1">
                    <a:lumMod val="95000"/>
                    <a:lumOff val="5000"/>
                  </a:schemeClr>
                </a:solidFill>
              </a:rPr>
              <a:t>Kaynak: [10]  </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521" y="-267441"/>
            <a:ext cx="3571875" cy="1638300"/>
          </a:xfrm>
          <a:prstGeom prst="rect">
            <a:avLst/>
          </a:prstGeom>
        </p:spPr>
      </p:pic>
    </p:spTree>
    <p:extLst>
      <p:ext uri="{BB962C8B-B14F-4D97-AF65-F5344CB8AC3E}">
        <p14:creationId xmlns:p14="http://schemas.microsoft.com/office/powerpoint/2010/main" val="874805642"/>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sndAc>
          <p:stSnd>
            <p:snd r:embed="rId2" name="bomb.wav"/>
          </p:stSnd>
        </p:sndAc>
      </p:transition>
    </mc:Choice>
    <mc:Fallback xmlns="">
      <p:transition spd="slow"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3"/>
          <a:stretch>
            <a:fillRect/>
          </a:stretch>
        </p:blipFill>
        <p:spPr>
          <a:xfrm>
            <a:off x="0" y="1278318"/>
            <a:ext cx="9841424" cy="3445296"/>
          </a:xfrm>
          <a:prstGeom prst="rect">
            <a:avLst/>
          </a:prstGeom>
          <a:ln>
            <a:noFill/>
          </a:ln>
          <a:effectLst>
            <a:outerShdw blurRad="292100" dist="139700" dir="2700000" algn="tl" rotWithShape="0">
              <a:srgbClr val="333333">
                <a:alpha val="65000"/>
              </a:srgbClr>
            </a:outerShdw>
          </a:effectLst>
        </p:spPr>
      </p:pic>
      <p:sp>
        <p:nvSpPr>
          <p:cNvPr id="4" name="Slayt Numarası Yer Tutucusu 3"/>
          <p:cNvSpPr>
            <a:spLocks noGrp="1"/>
          </p:cNvSpPr>
          <p:nvPr>
            <p:ph type="sldNum" sz="quarter" idx="12"/>
          </p:nvPr>
        </p:nvSpPr>
        <p:spPr>
          <a:xfrm>
            <a:off x="10657668" y="5950435"/>
            <a:ext cx="1142245" cy="669925"/>
          </a:xfrm>
        </p:spPr>
        <p:txBody>
          <a:bodyPr/>
          <a:lstStyle/>
          <a:p>
            <a:fld id="{2DCBF626-853D-42EC-91B9-E3F1B6290BFA}" type="slidenum">
              <a:rPr lang="tr-TR" sz="2400" b="1" i="1" smtClean="0">
                <a:latin typeface="Arial Black" panose="020B0A04020102020204" pitchFamily="34" charset="0"/>
              </a:rPr>
              <a:t>33</a:t>
            </a:fld>
            <a:endParaRPr lang="tr-TR" sz="2400" b="1" i="1" dirty="0">
              <a:latin typeface="Arial Black" panose="020B0A04020102020204" pitchFamily="34" charset="0"/>
            </a:endParaRPr>
          </a:p>
        </p:txBody>
      </p:sp>
      <p:sp>
        <p:nvSpPr>
          <p:cNvPr id="9" name="Metin kutusu 8"/>
          <p:cNvSpPr txBox="1"/>
          <p:nvPr/>
        </p:nvSpPr>
        <p:spPr>
          <a:xfrm>
            <a:off x="0" y="908986"/>
            <a:ext cx="9484962" cy="369332"/>
          </a:xfrm>
          <a:prstGeom prst="rect">
            <a:avLst/>
          </a:prstGeom>
          <a:noFill/>
        </p:spPr>
        <p:txBody>
          <a:bodyPr wrap="square" rtlCol="0">
            <a:spAutoFit/>
          </a:bodyPr>
          <a:lstStyle/>
          <a:p>
            <a:r>
              <a:rPr lang="tr-TR" dirty="0">
                <a:solidFill>
                  <a:schemeClr val="bg1">
                    <a:lumMod val="95000"/>
                    <a:lumOff val="5000"/>
                  </a:schemeClr>
                </a:solidFill>
              </a:rPr>
              <a:t>Tablo 7:Çay-kur ve Özel Sektör Tarafından Satın Alınan Yaş Çay Miktarları ve Oranları</a:t>
            </a:r>
          </a:p>
        </p:txBody>
      </p:sp>
      <p:sp>
        <p:nvSpPr>
          <p:cNvPr id="10" name="Metin kutusu 9"/>
          <p:cNvSpPr txBox="1"/>
          <p:nvPr/>
        </p:nvSpPr>
        <p:spPr>
          <a:xfrm>
            <a:off x="0" y="5288715"/>
            <a:ext cx="10657668" cy="1323439"/>
          </a:xfrm>
          <a:prstGeom prst="rect">
            <a:avLst/>
          </a:prstGeom>
          <a:noFill/>
        </p:spPr>
        <p:txBody>
          <a:bodyPr wrap="square" rtlCol="0">
            <a:spAutoFit/>
          </a:bodyPr>
          <a:lstStyle/>
          <a:p>
            <a:r>
              <a:rPr lang="tr-TR" dirty="0"/>
              <a:t>  </a:t>
            </a:r>
            <a:r>
              <a:rPr lang="tr-TR" sz="2000" b="1" dirty="0">
                <a:solidFill>
                  <a:schemeClr val="bg1">
                    <a:lumMod val="95000"/>
                    <a:lumOff val="5000"/>
                  </a:schemeClr>
                </a:solidFill>
                <a:latin typeface="Arial Black" panose="020B0A04020102020204" pitchFamily="34" charset="0"/>
              </a:rPr>
              <a:t>1985 yılında sektördeki toplam alımın % 95’i Çay-Kur, % 5’i özel sektör tarafından yapılıyor iken, bu oran özel sektör fabrika sayısındaki artış paralelinde her yıl değişerek 2008 yılında % 59’u Çay-Kur, % 41’ i özel sektör tarafından gerçekleştirilmiştir. </a:t>
            </a:r>
          </a:p>
        </p:txBody>
      </p:sp>
      <p:sp>
        <p:nvSpPr>
          <p:cNvPr id="2" name="Dikdörtgen 1"/>
          <p:cNvSpPr/>
          <p:nvPr/>
        </p:nvSpPr>
        <p:spPr>
          <a:xfrm>
            <a:off x="0" y="4740757"/>
            <a:ext cx="1691489" cy="369332"/>
          </a:xfrm>
          <a:prstGeom prst="rect">
            <a:avLst/>
          </a:prstGeom>
        </p:spPr>
        <p:txBody>
          <a:bodyPr wrap="none">
            <a:spAutoFit/>
          </a:bodyPr>
          <a:lstStyle/>
          <a:p>
            <a:r>
              <a:rPr lang="tr-TR" dirty="0">
                <a:solidFill>
                  <a:schemeClr val="bg1">
                    <a:lumMod val="95000"/>
                    <a:lumOff val="5000"/>
                  </a:schemeClr>
                </a:solidFill>
              </a:rPr>
              <a:t>Kaynak: [10]  </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8024" y="97827"/>
            <a:ext cx="1567456" cy="1622317"/>
          </a:xfrm>
          <a:prstGeom prst="rect">
            <a:avLst/>
          </a:prstGeom>
        </p:spPr>
      </p:pic>
    </p:spTree>
    <p:extLst>
      <p:ext uri="{BB962C8B-B14F-4D97-AF65-F5344CB8AC3E}">
        <p14:creationId xmlns:p14="http://schemas.microsoft.com/office/powerpoint/2010/main" val="3447278440"/>
      </p:ext>
    </p:extLst>
  </p:cSld>
  <p:clrMapOvr>
    <a:masterClrMapping/>
  </p:clrMapOvr>
  <p:transition spd="slow" advClick="0">
    <p:wipe/>
    <p:sndAc>
      <p:stSnd>
        <p:snd r:embed="rId2"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3"/>
          <a:stretch>
            <a:fillRect/>
          </a:stretch>
        </p:blipFill>
        <p:spPr>
          <a:xfrm>
            <a:off x="0" y="977028"/>
            <a:ext cx="9763932" cy="3997013"/>
          </a:xfrm>
          <a:prstGeom prst="rect">
            <a:avLst/>
          </a:prstGeom>
          <a:ln>
            <a:noFill/>
          </a:ln>
          <a:effectLst>
            <a:outerShdw blurRad="292100" dist="139700" dir="2700000" algn="tl" rotWithShape="0">
              <a:srgbClr val="333333">
                <a:alpha val="65000"/>
              </a:srgbClr>
            </a:outerShdw>
          </a:effectLst>
        </p:spPr>
      </p:pic>
      <p:sp>
        <p:nvSpPr>
          <p:cNvPr id="4" name="Slayt Numarası Yer Tutucusu 3"/>
          <p:cNvSpPr>
            <a:spLocks noGrp="1"/>
          </p:cNvSpPr>
          <p:nvPr>
            <p:ph type="sldNum" sz="quarter" idx="12"/>
          </p:nvPr>
        </p:nvSpPr>
        <p:spPr/>
        <p:txBody>
          <a:bodyPr/>
          <a:lstStyle/>
          <a:p>
            <a:fld id="{2DCBF626-853D-42EC-91B9-E3F1B6290BFA}" type="slidenum">
              <a:rPr lang="tr-TR" sz="2400" b="1" i="1" smtClean="0">
                <a:latin typeface="Arial Black" panose="020B0A04020102020204" pitchFamily="34" charset="0"/>
              </a:rPr>
              <a:t>34</a:t>
            </a:fld>
            <a:endParaRPr lang="tr-TR" b="1" i="1" dirty="0">
              <a:latin typeface="Arial Black" panose="020B0A04020102020204" pitchFamily="34" charset="0"/>
            </a:endParaRPr>
          </a:p>
        </p:txBody>
      </p:sp>
      <p:sp>
        <p:nvSpPr>
          <p:cNvPr id="6" name="Metin kutusu 5"/>
          <p:cNvSpPr txBox="1"/>
          <p:nvPr/>
        </p:nvSpPr>
        <p:spPr>
          <a:xfrm>
            <a:off x="0" y="607696"/>
            <a:ext cx="9934414" cy="369332"/>
          </a:xfrm>
          <a:prstGeom prst="rect">
            <a:avLst/>
          </a:prstGeom>
          <a:noFill/>
        </p:spPr>
        <p:txBody>
          <a:bodyPr wrap="square" rtlCol="0">
            <a:spAutoFit/>
          </a:bodyPr>
          <a:lstStyle/>
          <a:p>
            <a:r>
              <a:rPr lang="tr-TR" dirty="0">
                <a:solidFill>
                  <a:schemeClr val="accent3">
                    <a:lumMod val="50000"/>
                  </a:schemeClr>
                </a:solidFill>
              </a:rPr>
              <a:t>Tablo 8 : Çay-Kur ve Özel Sektöre Ait Çay Fabrikalarının İllere Göre Sayı ve Kapasiteleri </a:t>
            </a:r>
          </a:p>
        </p:txBody>
      </p:sp>
      <p:sp>
        <p:nvSpPr>
          <p:cNvPr id="7" name="Metin kutusu 6"/>
          <p:cNvSpPr txBox="1"/>
          <p:nvPr/>
        </p:nvSpPr>
        <p:spPr>
          <a:xfrm>
            <a:off x="0" y="5385034"/>
            <a:ext cx="10445857" cy="1200329"/>
          </a:xfrm>
          <a:prstGeom prst="rect">
            <a:avLst/>
          </a:prstGeom>
          <a:noFill/>
        </p:spPr>
        <p:txBody>
          <a:bodyPr wrap="square" rtlCol="0">
            <a:spAutoFit/>
          </a:bodyPr>
          <a:lstStyle/>
          <a:p>
            <a:r>
              <a:rPr lang="tr-TR" dirty="0">
                <a:solidFill>
                  <a:schemeClr val="accent3">
                    <a:lumMod val="50000"/>
                  </a:schemeClr>
                </a:solidFill>
                <a:latin typeface="Arial Black" panose="020B0A04020102020204" pitchFamily="34" charset="0"/>
              </a:rPr>
              <a:t>    </a:t>
            </a:r>
            <a:r>
              <a:rPr lang="tr-TR" dirty="0">
                <a:solidFill>
                  <a:schemeClr val="bg1">
                    <a:lumMod val="95000"/>
                    <a:lumOff val="5000"/>
                  </a:schemeClr>
                </a:solidFill>
                <a:latin typeface="Arial Black" panose="020B0A04020102020204" pitchFamily="34" charset="0"/>
              </a:rPr>
              <a:t>Çay sektöründe, Çay-Kur’un dışında özel sektör işletmeleri de bulunmaktadır. Bunlar Rize, Trabzon, Artvin, Giresun ve Ordu ili sınırları içinde yer almaktadır. Sektörde mevcut günlük yaş çay işleme kapasitesi (Özel sektör 8746 ton/gün, Çay-Kur 6.670 ton/gün) toplam 15.416 ton/gündür. </a:t>
            </a:r>
          </a:p>
        </p:txBody>
      </p:sp>
      <p:sp>
        <p:nvSpPr>
          <p:cNvPr id="2" name="Dikdörtgen 1"/>
          <p:cNvSpPr/>
          <p:nvPr/>
        </p:nvSpPr>
        <p:spPr>
          <a:xfrm>
            <a:off x="100032" y="4930129"/>
            <a:ext cx="1691489" cy="369332"/>
          </a:xfrm>
          <a:prstGeom prst="rect">
            <a:avLst/>
          </a:prstGeom>
        </p:spPr>
        <p:txBody>
          <a:bodyPr wrap="none">
            <a:spAutoFit/>
          </a:bodyPr>
          <a:lstStyle/>
          <a:p>
            <a:r>
              <a:rPr lang="tr-TR" dirty="0">
                <a:solidFill>
                  <a:schemeClr val="bg1">
                    <a:lumMod val="95000"/>
                    <a:lumOff val="5000"/>
                  </a:schemeClr>
                </a:solidFill>
              </a:rPr>
              <a:t>Kaynak: [10]  </a:t>
            </a: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4414" y="56962"/>
            <a:ext cx="2195861" cy="1840131"/>
          </a:xfrm>
          <a:prstGeom prst="rect">
            <a:avLst/>
          </a:prstGeom>
          <a:ln>
            <a:noFill/>
          </a:ln>
          <a:effectLst>
            <a:softEdge rad="112500"/>
          </a:effectLst>
        </p:spPr>
      </p:pic>
    </p:spTree>
    <p:extLst>
      <p:ext uri="{BB962C8B-B14F-4D97-AF65-F5344CB8AC3E}">
        <p14:creationId xmlns:p14="http://schemas.microsoft.com/office/powerpoint/2010/main" val="1533899196"/>
      </p:ext>
    </p:extLst>
  </p:cSld>
  <p:clrMapOvr>
    <a:masterClrMapping/>
  </p:clrMapOvr>
  <mc:AlternateContent xmlns:mc="http://schemas.openxmlformats.org/markup-compatibility/2006" xmlns:p14="http://schemas.microsoft.com/office/powerpoint/2010/main">
    <mc:Choice Requires="p14">
      <p:transition spd="slow" p14:dur="3000" advClick="0">
        <p14:shred/>
        <p:sndAc>
          <p:stSnd>
            <p:snd r:embed="rId2" name="bomb.wav"/>
          </p:stSnd>
        </p:sndAc>
      </p:transition>
    </mc:Choice>
    <mc:Fallback xmlns="">
      <p:transition spd="slow"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0">
              <a:schemeClr val="accent3">
                <a:lumMod val="0"/>
                <a:lumOff val="100000"/>
              </a:schemeClr>
            </a:gs>
            <a:gs pos="1000">
              <a:schemeClr val="accent3">
                <a:lumMod val="10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70033" y="170482"/>
            <a:ext cx="8735878" cy="610174"/>
          </a:xfrm>
        </p:spPr>
        <p:txBody>
          <a:bodyPr>
            <a:normAutofit/>
          </a:bodyPr>
          <a:lstStyle/>
          <a:p>
            <a:r>
              <a:rPr lang="en-US" sz="3200" b="1" dirty="0">
                <a:solidFill>
                  <a:srgbClr val="FFFF00"/>
                </a:solidFill>
                <a:latin typeface="Buxton Sketch" panose="03080500000500000004" pitchFamily="66" charset="0"/>
              </a:rPr>
              <a:t>  </a:t>
            </a:r>
            <a:r>
              <a:rPr lang="tr-TR" sz="3200" b="1" dirty="0">
                <a:solidFill>
                  <a:srgbClr val="FFFF00"/>
                </a:solidFill>
                <a:latin typeface="Buxton Sketch" panose="03080500000500000004" pitchFamily="66" charset="0"/>
              </a:rPr>
              <a:t>Çay üretiminin dünya ekonomisindeki yeri</a:t>
            </a:r>
          </a:p>
        </p:txBody>
      </p:sp>
      <p:sp>
        <p:nvSpPr>
          <p:cNvPr id="3" name="İçerik Yer Tutucusu 2"/>
          <p:cNvSpPr>
            <a:spLocks noGrp="1"/>
          </p:cNvSpPr>
          <p:nvPr>
            <p:ph idx="1"/>
          </p:nvPr>
        </p:nvSpPr>
        <p:spPr>
          <a:xfrm>
            <a:off x="0" y="780656"/>
            <a:ext cx="12192000" cy="5343113"/>
          </a:xfrm>
        </p:spPr>
        <p:txBody>
          <a:bodyPr>
            <a:normAutofit/>
          </a:bodyPr>
          <a:lstStyle/>
          <a:p>
            <a:pPr marL="0" indent="0">
              <a:buNone/>
            </a:pPr>
            <a:r>
              <a:rPr lang="tr-TR" b="1" dirty="0">
                <a:solidFill>
                  <a:schemeClr val="bg1">
                    <a:lumMod val="95000"/>
                    <a:lumOff val="5000"/>
                  </a:schemeClr>
                </a:solidFill>
                <a:latin typeface="Arial Rounded MT Bold" panose="020F0704030504030204" pitchFamily="34" charset="0"/>
              </a:rPr>
              <a:t>    FAO(Food and Agriculture Organization)* 2006 yılı istatistiklerine göre; Dünya’da çay tarım alanları 2.717.398 hektara ulaşmıştır. Bu alanın % 87,8’i Asya, % 9,8’u Afrika, geri kalan                     % 2,4’lük kısmı ise Güney Amerika, Okyanusya ve Avrupa kıtalarında bulunmaktadır.                    2002-2006 yılları arasında çay üretim alanları % 9 oranında genişlemiştir. Ülkeler itibariyle çay tarım alanlarının,% 41,1’i Çin, % 18’i Hindistan,% 7,8’i Sri Lanka, % 5,4’ü Kenya, % 4,3’ü Endonezya,% 4,5’i </a:t>
            </a:r>
            <a:r>
              <a:rPr lang="tr-TR" b="1" dirty="0" err="1">
                <a:solidFill>
                  <a:schemeClr val="bg1">
                    <a:lumMod val="95000"/>
                    <a:lumOff val="5000"/>
                  </a:schemeClr>
                </a:solidFill>
                <a:latin typeface="Arial Rounded MT Bold" panose="020F0704030504030204" pitchFamily="34" charset="0"/>
              </a:rPr>
              <a:t>Viet</a:t>
            </a:r>
            <a:r>
              <a:rPr lang="tr-TR" b="1" dirty="0">
                <a:solidFill>
                  <a:schemeClr val="bg1">
                    <a:lumMod val="95000"/>
                    <a:lumOff val="5000"/>
                  </a:schemeClr>
                </a:solidFill>
                <a:latin typeface="Arial Rounded MT Bold" panose="020F0704030504030204" pitchFamily="34" charset="0"/>
              </a:rPr>
              <a:t> Nam, % 2,8’i Türkiye ve % 1,8’i Japonya’da bulunmaktadır.</a:t>
            </a:r>
          </a:p>
          <a:p>
            <a:pPr marL="0" indent="0">
              <a:buNone/>
            </a:pPr>
            <a:r>
              <a:rPr lang="tr-TR" b="1" dirty="0">
                <a:solidFill>
                  <a:schemeClr val="bg1">
                    <a:lumMod val="95000"/>
                    <a:lumOff val="5000"/>
                  </a:schemeClr>
                </a:solidFill>
                <a:latin typeface="Arial Rounded MT Bold" panose="020F0704030504030204" pitchFamily="34" charset="0"/>
              </a:rPr>
              <a:t>    Dünyada çay üretimi 2006 yılında 3.649.490 tona ulaşmıştır. Bu üretimin % 82’si Asya,                     % 15’i Afrika, % 3’ü ise Amerika, Okyanusya ve Avrupa kıtalarında gerçekleştirilmektedir.         2002- 2006 yılları arasında, beş yıllık süreç sonunda dünya üretimi % 13 oranında artmıştır.            Yıllık artış oranı ortalaması % 2,6’dır. 1995-2005 yılları arasında, on yıllık süreç sonunda en yüksek üretim artışı </a:t>
            </a:r>
            <a:r>
              <a:rPr lang="tr-TR" b="1" dirty="0" err="1">
                <a:solidFill>
                  <a:schemeClr val="bg1">
                    <a:lumMod val="95000"/>
                    <a:lumOff val="5000"/>
                  </a:schemeClr>
                </a:solidFill>
                <a:latin typeface="Arial Rounded MT Bold" panose="020F0704030504030204" pitchFamily="34" charset="0"/>
              </a:rPr>
              <a:t>Viet</a:t>
            </a:r>
            <a:r>
              <a:rPr lang="tr-TR" b="1" dirty="0">
                <a:solidFill>
                  <a:schemeClr val="bg1">
                    <a:lumMod val="95000"/>
                    <a:lumOff val="5000"/>
                  </a:schemeClr>
                </a:solidFill>
                <a:latin typeface="Arial Rounded MT Bold" panose="020F0704030504030204" pitchFamily="34" charset="0"/>
              </a:rPr>
              <a:t> Nam (%141,2) da, en fazla üretim azalışı ise  ( 37,6) Gürcistan’dadır. </a:t>
            </a:r>
          </a:p>
          <a:p>
            <a:pPr marL="0" indent="0">
              <a:buNone/>
            </a:pPr>
            <a:r>
              <a:rPr lang="tr-TR" b="1" dirty="0">
                <a:solidFill>
                  <a:schemeClr val="bg1">
                    <a:lumMod val="95000"/>
                    <a:lumOff val="5000"/>
                  </a:schemeClr>
                </a:solidFill>
                <a:latin typeface="Arial Rounded MT Bold" panose="020F0704030504030204" pitchFamily="34" charset="0"/>
              </a:rPr>
              <a:t>    Dünya toplam çay üretiminin % 27,1’ini Çin, % 24,4’ünü Hindistan, % 8,5’ini Sri Lanka,                  % 8,5’ini Kenya, % 5,5’ini Türkiye, % 4,7’sini Endonezya, % 2,5’ini Japonya ve % 18,8’ini diğer üretici ülkeler gerçekleştirmektedir. Dünya çay üretiminin % 70’i Siyah, % 23’ü Yeşil, % 7’si </a:t>
            </a:r>
            <a:r>
              <a:rPr lang="tr-TR" b="1" dirty="0" err="1">
                <a:solidFill>
                  <a:schemeClr val="bg1">
                    <a:lumMod val="95000"/>
                    <a:lumOff val="5000"/>
                  </a:schemeClr>
                </a:solidFill>
                <a:latin typeface="Arial Rounded MT Bold" panose="020F0704030504030204" pitchFamily="34" charset="0"/>
              </a:rPr>
              <a:t>Oolong</a:t>
            </a:r>
            <a:r>
              <a:rPr lang="tr-TR" b="1" dirty="0">
                <a:solidFill>
                  <a:schemeClr val="bg1">
                    <a:lumMod val="95000"/>
                    <a:lumOff val="5000"/>
                  </a:schemeClr>
                </a:solidFill>
                <a:latin typeface="Arial Rounded MT Bold" panose="020F0704030504030204" pitchFamily="34" charset="0"/>
              </a:rPr>
              <a:t>, Beyaz çay ve diğer çay çeşitlerinden oluşmaktadır. </a:t>
            </a:r>
          </a:p>
        </p:txBody>
      </p:sp>
      <p:sp>
        <p:nvSpPr>
          <p:cNvPr id="5" name="Altbilgi Yer Tutucusu 4"/>
          <p:cNvSpPr>
            <a:spLocks noGrp="1"/>
          </p:cNvSpPr>
          <p:nvPr>
            <p:ph type="ftr" sz="quarter" idx="11"/>
          </p:nvPr>
        </p:nvSpPr>
        <p:spPr>
          <a:xfrm>
            <a:off x="0" y="6412353"/>
            <a:ext cx="8537280" cy="321590"/>
          </a:xfrm>
        </p:spPr>
        <p:txBody>
          <a:bodyPr/>
          <a:lstStyle/>
          <a:p>
            <a:r>
              <a:rPr lang="tr-TR" sz="1400" dirty="0">
                <a:solidFill>
                  <a:srgbClr val="FF0000"/>
                </a:solidFill>
              </a:rPr>
              <a:t>*FAO(Food and Agriculture Organization ):Gıda ve Tarım Örgütü </a:t>
            </a:r>
          </a:p>
        </p:txBody>
      </p:sp>
      <p:sp>
        <p:nvSpPr>
          <p:cNvPr id="4" name="Slayt Numarası Yer Tutucusu 3"/>
          <p:cNvSpPr>
            <a:spLocks noGrp="1"/>
          </p:cNvSpPr>
          <p:nvPr>
            <p:ph type="sldNum" sz="quarter" idx="12"/>
          </p:nvPr>
        </p:nvSpPr>
        <p:spPr>
          <a:xfrm>
            <a:off x="10657668" y="6025082"/>
            <a:ext cx="1142245" cy="669925"/>
          </a:xfrm>
        </p:spPr>
        <p:txBody>
          <a:bodyPr/>
          <a:lstStyle/>
          <a:p>
            <a:fld id="{2DCBF626-853D-42EC-91B9-E3F1B6290BFA}" type="slidenum">
              <a:rPr lang="tr-TR" sz="2400" b="1" i="1" smtClean="0">
                <a:solidFill>
                  <a:schemeClr val="accent6">
                    <a:lumMod val="60000"/>
                    <a:lumOff val="40000"/>
                  </a:schemeClr>
                </a:solidFill>
                <a:latin typeface="Arial Black" panose="020B0A04020102020204" pitchFamily="34" charset="0"/>
              </a:rPr>
              <a:t>35</a:t>
            </a:fld>
            <a:endParaRPr lang="tr-TR" sz="2400" b="1" i="1" dirty="0">
              <a:solidFill>
                <a:schemeClr val="accent6">
                  <a:lumMod val="60000"/>
                  <a:lumOff val="40000"/>
                </a:schemeClr>
              </a:solidFill>
              <a:latin typeface="Arial Black" panose="020B0A04020102020204" pitchFamily="34" charset="0"/>
            </a:endParaRP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3181" y="170482"/>
            <a:ext cx="945460" cy="909556"/>
          </a:xfrm>
          <a:prstGeom prst="rect">
            <a:avLst/>
          </a:prstGeom>
        </p:spPr>
      </p:pic>
    </p:spTree>
    <p:extLst>
      <p:ext uri="{BB962C8B-B14F-4D97-AF65-F5344CB8AC3E}">
        <p14:creationId xmlns:p14="http://schemas.microsoft.com/office/powerpoint/2010/main" val="850388133"/>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3" name="bomb.wav"/>
          </p:stSnd>
        </p:sndAc>
      </p:transition>
    </mc:Choice>
    <mc:Fallback xmlns="">
      <p:transition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0">
              <a:schemeClr val="accent3">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12192000" cy="6858000"/>
          </a:xfrm>
        </p:spPr>
        <p:txBody>
          <a:bodyPr/>
          <a:lstStyle/>
          <a:p>
            <a:pPr marL="0" indent="0">
              <a:buNone/>
            </a:pPr>
            <a:r>
              <a:rPr lang="tr-TR" dirty="0"/>
              <a:t>    </a:t>
            </a:r>
            <a:r>
              <a:rPr lang="tr-TR" sz="2200" b="1" dirty="0">
                <a:solidFill>
                  <a:schemeClr val="accent6">
                    <a:lumMod val="60000"/>
                    <a:lumOff val="40000"/>
                  </a:schemeClr>
                </a:solidFill>
                <a:latin typeface="Arial Rounded MT Bold" panose="020F0704030504030204" pitchFamily="34" charset="0"/>
              </a:rPr>
              <a:t>Dünya’da çay ithalatı, hem çay üreticisi olan ülkeler, hem de çay üreticisi olamayan ülkeler tarafından yapılmaktadır. FAO’nun 2004 yılı verilerine göre, toplam çay ithalatı 1.404.971 tondur. İthalatta en büyük paya sahip ülkeler, AB-25 ülke (% 23,1), Rusya Federasyonu ve Bağımsız devletler (% 12,2), Pakistan (% 8,2), ABD (% 7,0), Mısır (% 5,2), Irak (% 4,9) ve Japonya (% 4,0)'</a:t>
            </a:r>
            <a:r>
              <a:rPr lang="tr-TR" sz="2200" b="1" dirty="0" err="1">
                <a:solidFill>
                  <a:schemeClr val="accent6">
                    <a:lumMod val="60000"/>
                    <a:lumOff val="40000"/>
                  </a:schemeClr>
                </a:solidFill>
                <a:latin typeface="Arial Rounded MT Bold" panose="020F0704030504030204" pitchFamily="34" charset="0"/>
              </a:rPr>
              <a:t>dır</a:t>
            </a:r>
            <a:r>
              <a:rPr lang="tr-TR" sz="2200" b="1" dirty="0">
                <a:solidFill>
                  <a:schemeClr val="accent6">
                    <a:lumMod val="60000"/>
                    <a:lumOff val="40000"/>
                  </a:schemeClr>
                </a:solidFill>
                <a:latin typeface="Arial Rounded MT Bold" panose="020F0704030504030204" pitchFamily="34" charset="0"/>
              </a:rPr>
              <a:t>. </a:t>
            </a:r>
          </a:p>
          <a:p>
            <a:pPr marL="0" indent="0">
              <a:buNone/>
            </a:pPr>
            <a:r>
              <a:rPr lang="tr-TR" sz="2200" b="1" dirty="0">
                <a:solidFill>
                  <a:schemeClr val="accent6">
                    <a:lumMod val="60000"/>
                    <a:lumOff val="40000"/>
                  </a:schemeClr>
                </a:solidFill>
                <a:latin typeface="Arial Rounded MT Bold" panose="020F0704030504030204" pitchFamily="34" charset="0"/>
              </a:rPr>
              <a:t>    Dünyada tüketim amaçlı net ithalat miktarı ise 1.395.000 tondur. Toplam ithalat ile net ithalat arasındaki fark 124.000 tondur. Bu miktar ise ülkeler tarafından  re-export edilmektedir. Re-export, dünya çaycılığında özellikle üretici ülkelerin birbirlerinin çaylarını harmanlamak suretiyle yada tüketici ülkelerin ithal ettikleri çayı yeniden harmanlayıp ihraç etme işlemidir. Re-</a:t>
            </a:r>
            <a:r>
              <a:rPr lang="tr-TR" sz="2200" b="1" dirty="0" err="1">
                <a:solidFill>
                  <a:schemeClr val="accent6">
                    <a:lumMod val="60000"/>
                    <a:lumOff val="40000"/>
                  </a:schemeClr>
                </a:solidFill>
                <a:latin typeface="Arial Rounded MT Bold" panose="020F0704030504030204" pitchFamily="34" charset="0"/>
              </a:rPr>
              <a:t>export</a:t>
            </a:r>
            <a:r>
              <a:rPr lang="tr-TR" sz="2200" b="1" dirty="0">
                <a:solidFill>
                  <a:schemeClr val="accent6">
                    <a:lumMod val="60000"/>
                    <a:lumOff val="40000"/>
                  </a:schemeClr>
                </a:solidFill>
                <a:latin typeface="Arial Rounded MT Bold" panose="020F0704030504030204" pitchFamily="34" charset="0"/>
              </a:rPr>
              <a:t> yapan en önemli tüketici ülke İngiltere’dir.</a:t>
            </a:r>
          </a:p>
          <a:p>
            <a:pPr marL="0" indent="0">
              <a:buNone/>
            </a:pPr>
            <a:r>
              <a:rPr lang="tr-TR" sz="2200" b="1" dirty="0">
                <a:solidFill>
                  <a:schemeClr val="accent6">
                    <a:lumMod val="60000"/>
                    <a:lumOff val="40000"/>
                  </a:schemeClr>
                </a:solidFill>
                <a:latin typeface="Arial Rounded MT Bold" panose="020F0704030504030204" pitchFamily="34" charset="0"/>
              </a:rPr>
              <a:t>    Yıllık kişi başına çay tüketim miktarları yüksek olan ilk beş ülke ise; İrlanda (3,2 kg), İngiltere (2,6 kg), Kuveyt (2,5 kg), Türkiye (2,3 kg) ve Katar (2,0 kg)’</a:t>
            </a:r>
            <a:r>
              <a:rPr lang="tr-TR" sz="2200" b="1" dirty="0" err="1">
                <a:solidFill>
                  <a:schemeClr val="accent6">
                    <a:lumMod val="60000"/>
                    <a:lumOff val="40000"/>
                  </a:schemeClr>
                </a:solidFill>
                <a:latin typeface="Arial Rounded MT Bold" panose="020F0704030504030204" pitchFamily="34" charset="0"/>
              </a:rPr>
              <a:t>dır</a:t>
            </a:r>
            <a:r>
              <a:rPr lang="tr-TR" sz="2200" b="1" dirty="0">
                <a:solidFill>
                  <a:schemeClr val="accent6">
                    <a:lumMod val="60000"/>
                    <a:lumOff val="40000"/>
                  </a:schemeClr>
                </a:solidFill>
                <a:latin typeface="Arial Rounded MT Bold" panose="020F0704030504030204" pitchFamily="34" charset="0"/>
              </a:rPr>
              <a:t>.</a:t>
            </a:r>
          </a:p>
          <a:p>
            <a:pPr marL="0" indent="0">
              <a:buNone/>
            </a:pPr>
            <a:r>
              <a:rPr lang="tr-TR" sz="2200" b="1" dirty="0">
                <a:solidFill>
                  <a:schemeClr val="accent6">
                    <a:lumMod val="60000"/>
                    <a:lumOff val="40000"/>
                  </a:schemeClr>
                </a:solidFill>
                <a:latin typeface="Arial Rounded MT Bold" panose="020F0704030504030204" pitchFamily="34" charset="0"/>
              </a:rPr>
              <a:t>    Türkiye, çay tarım alanlarının genişliği bakımından, dünyada üretici ülkeler arasında       7. sırada, kuru çay üretimi yönünden de 5. sırada, yıllık kişi başına tüketim bakımından ise 4. sırada yer almaktadır. </a:t>
            </a:r>
          </a:p>
        </p:txBody>
      </p:sp>
      <p:sp>
        <p:nvSpPr>
          <p:cNvPr id="4" name="Slayt Numarası Yer Tutucusu 3"/>
          <p:cNvSpPr>
            <a:spLocks noGrp="1"/>
          </p:cNvSpPr>
          <p:nvPr>
            <p:ph type="sldNum" sz="quarter" idx="12"/>
          </p:nvPr>
        </p:nvSpPr>
        <p:spPr>
          <a:xfrm>
            <a:off x="10750658" y="6058923"/>
            <a:ext cx="1142245" cy="669925"/>
          </a:xfrm>
        </p:spPr>
        <p:txBody>
          <a:bodyPr/>
          <a:lstStyle/>
          <a:p>
            <a:fld id="{2DCBF626-853D-42EC-91B9-E3F1B6290BFA}" type="slidenum">
              <a:rPr lang="tr-TR" sz="2400" b="1" i="1" smtClean="0">
                <a:solidFill>
                  <a:schemeClr val="accent6">
                    <a:lumMod val="60000"/>
                    <a:lumOff val="40000"/>
                  </a:schemeClr>
                </a:solidFill>
                <a:latin typeface="Arial Black" panose="020B0A04020102020204" pitchFamily="34" charset="0"/>
              </a:rPr>
              <a:t>36</a:t>
            </a:fld>
            <a:endParaRPr lang="tr-TR" b="1" i="1" dirty="0">
              <a:solidFill>
                <a:schemeClr val="accent6">
                  <a:lumMod val="60000"/>
                  <a:lumOff val="40000"/>
                </a:schemeClr>
              </a:solidFill>
              <a:latin typeface="Arial Black" panose="020B0A04020102020204" pitchFamily="34"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8695" y="-126731"/>
            <a:ext cx="923925" cy="819150"/>
          </a:xfrm>
          <a:prstGeom prst="rect">
            <a:avLst/>
          </a:prstGeom>
        </p:spPr>
      </p:pic>
    </p:spTree>
    <p:extLst>
      <p:ext uri="{BB962C8B-B14F-4D97-AF65-F5344CB8AC3E}">
        <p14:creationId xmlns:p14="http://schemas.microsoft.com/office/powerpoint/2010/main" val="2812478608"/>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2" name="bomb.wav"/>
          </p:stSnd>
        </p:sndAc>
      </p:transition>
    </mc:Choice>
    <mc:Fallback xmlns="">
      <p:transition advClick="0">
        <p:fade/>
        <p:sndAc>
          <p:stSnd>
            <p:snd r:embed="rId4"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3"/>
          <a:srcRect l="4" t="6660"/>
          <a:stretch/>
        </p:blipFill>
        <p:spPr>
          <a:xfrm>
            <a:off x="201704" y="941294"/>
            <a:ext cx="5511339" cy="4932318"/>
          </a:xfrm>
          <a:prstGeom prst="rect">
            <a:avLst/>
          </a:prstGeom>
          <a:ln>
            <a:noFill/>
          </a:ln>
          <a:effectLst>
            <a:outerShdw blurRad="292100" dist="139700" dir="2700000" algn="tl" rotWithShape="0">
              <a:srgbClr val="333333">
                <a:alpha val="65000"/>
              </a:srgbClr>
            </a:outerShdw>
          </a:effectLst>
        </p:spPr>
      </p:pic>
      <p:sp>
        <p:nvSpPr>
          <p:cNvPr id="4" name="Slayt Numarası Yer Tutucusu 3"/>
          <p:cNvSpPr>
            <a:spLocks noGrp="1"/>
          </p:cNvSpPr>
          <p:nvPr>
            <p:ph type="sldNum" sz="quarter" idx="12"/>
          </p:nvPr>
        </p:nvSpPr>
        <p:spPr>
          <a:xfrm>
            <a:off x="10642170" y="5981430"/>
            <a:ext cx="1142245" cy="669925"/>
          </a:xfrm>
        </p:spPr>
        <p:txBody>
          <a:bodyPr/>
          <a:lstStyle/>
          <a:p>
            <a:fld id="{2DCBF626-853D-42EC-91B9-E3F1B6290BFA}" type="slidenum">
              <a:rPr lang="tr-TR" sz="2400" i="1" smtClean="0">
                <a:latin typeface="Arial Black" panose="020B0A04020102020204" pitchFamily="34" charset="0"/>
              </a:rPr>
              <a:t>37</a:t>
            </a:fld>
            <a:endParaRPr lang="tr-TR" sz="2400" i="1" dirty="0">
              <a:latin typeface="Arial Black" panose="020B0A04020102020204" pitchFamily="34" charset="0"/>
            </a:endParaRPr>
          </a:p>
        </p:txBody>
      </p:sp>
      <p:pic>
        <p:nvPicPr>
          <p:cNvPr id="6" name="Resim 5"/>
          <p:cNvPicPr>
            <a:picLocks noChangeAspect="1"/>
          </p:cNvPicPr>
          <p:nvPr/>
        </p:nvPicPr>
        <p:blipFill rotWithShape="1">
          <a:blip r:embed="rId4"/>
          <a:srcRect l="-64" t="7921"/>
          <a:stretch/>
        </p:blipFill>
        <p:spPr>
          <a:xfrm>
            <a:off x="6064624" y="941294"/>
            <a:ext cx="5334647" cy="4716926"/>
          </a:xfrm>
          <a:prstGeom prst="rect">
            <a:avLst/>
          </a:prstGeom>
          <a:ln>
            <a:noFill/>
          </a:ln>
          <a:effectLst>
            <a:outerShdw blurRad="292100" dist="139700" dir="2700000" algn="tl" rotWithShape="0">
              <a:srgbClr val="333333">
                <a:alpha val="65000"/>
              </a:srgbClr>
            </a:outerShdw>
          </a:effectLst>
        </p:spPr>
      </p:pic>
      <p:pic>
        <p:nvPicPr>
          <p:cNvPr id="7" name="Resim 6"/>
          <p:cNvPicPr>
            <a:picLocks noChangeAspect="1"/>
          </p:cNvPicPr>
          <p:nvPr/>
        </p:nvPicPr>
        <p:blipFill>
          <a:blip r:embed="rId5"/>
          <a:stretch>
            <a:fillRect/>
          </a:stretch>
        </p:blipFill>
        <p:spPr>
          <a:xfrm>
            <a:off x="6068015" y="5543593"/>
            <a:ext cx="5331255" cy="276231"/>
          </a:xfrm>
          <a:prstGeom prst="rect">
            <a:avLst/>
          </a:prstGeom>
          <a:ln>
            <a:noFill/>
          </a:ln>
          <a:effectLst>
            <a:outerShdw blurRad="292100" dist="139700" dir="2700000" algn="tl" rotWithShape="0">
              <a:srgbClr val="333333">
                <a:alpha val="65000"/>
              </a:srgbClr>
            </a:outerShdw>
          </a:effectLst>
        </p:spPr>
      </p:pic>
      <p:sp>
        <p:nvSpPr>
          <p:cNvPr id="2" name="Metin kutusu 1"/>
          <p:cNvSpPr txBox="1"/>
          <p:nvPr/>
        </p:nvSpPr>
        <p:spPr>
          <a:xfrm>
            <a:off x="201705" y="518174"/>
            <a:ext cx="5511339" cy="369332"/>
          </a:xfrm>
          <a:prstGeom prst="rect">
            <a:avLst/>
          </a:prstGeom>
          <a:noFill/>
        </p:spPr>
        <p:txBody>
          <a:bodyPr wrap="square" rtlCol="0">
            <a:spAutoFit/>
          </a:bodyPr>
          <a:lstStyle/>
          <a:p>
            <a:r>
              <a:rPr lang="tr-TR" dirty="0"/>
              <a:t>Tablo:9 Dünya Çay Tarım Alanları</a:t>
            </a:r>
          </a:p>
        </p:txBody>
      </p:sp>
      <p:sp>
        <p:nvSpPr>
          <p:cNvPr id="8" name="Metin kutusu 7"/>
          <p:cNvSpPr txBox="1"/>
          <p:nvPr/>
        </p:nvSpPr>
        <p:spPr>
          <a:xfrm>
            <a:off x="201706" y="518174"/>
            <a:ext cx="5511339" cy="369332"/>
          </a:xfrm>
          <a:prstGeom prst="rect">
            <a:avLst/>
          </a:prstGeom>
          <a:noFill/>
        </p:spPr>
        <p:txBody>
          <a:bodyPr wrap="square" rtlCol="0">
            <a:spAutoFit/>
          </a:bodyPr>
          <a:lstStyle/>
          <a:p>
            <a:r>
              <a:rPr lang="tr-TR" dirty="0">
                <a:solidFill>
                  <a:schemeClr val="bg1"/>
                </a:solidFill>
              </a:rPr>
              <a:t>Tablo:9 Dünya Çay Tarım Alanları</a:t>
            </a:r>
          </a:p>
        </p:txBody>
      </p:sp>
      <p:sp>
        <p:nvSpPr>
          <p:cNvPr id="3" name="Dikdörtgen 2"/>
          <p:cNvSpPr/>
          <p:nvPr/>
        </p:nvSpPr>
        <p:spPr>
          <a:xfrm>
            <a:off x="6064624" y="515505"/>
            <a:ext cx="3267241" cy="369332"/>
          </a:xfrm>
          <a:prstGeom prst="rect">
            <a:avLst/>
          </a:prstGeom>
        </p:spPr>
        <p:txBody>
          <a:bodyPr wrap="none">
            <a:spAutoFit/>
          </a:bodyPr>
          <a:lstStyle/>
          <a:p>
            <a:r>
              <a:rPr lang="tr-TR" dirty="0">
                <a:solidFill>
                  <a:schemeClr val="bg1"/>
                </a:solidFill>
              </a:rPr>
              <a:t>Tablo:10 Dünya Çay Üretimi</a:t>
            </a:r>
          </a:p>
        </p:txBody>
      </p:sp>
      <p:sp>
        <p:nvSpPr>
          <p:cNvPr id="10" name="Dikdörtgen 9"/>
          <p:cNvSpPr/>
          <p:nvPr/>
        </p:nvSpPr>
        <p:spPr>
          <a:xfrm>
            <a:off x="201704" y="5873612"/>
            <a:ext cx="1691489" cy="369332"/>
          </a:xfrm>
          <a:prstGeom prst="rect">
            <a:avLst/>
          </a:prstGeom>
        </p:spPr>
        <p:txBody>
          <a:bodyPr wrap="none">
            <a:spAutoFit/>
          </a:bodyPr>
          <a:lstStyle/>
          <a:p>
            <a:r>
              <a:rPr lang="tr-TR" dirty="0">
                <a:solidFill>
                  <a:schemeClr val="bg1">
                    <a:lumMod val="95000"/>
                    <a:lumOff val="5000"/>
                  </a:schemeClr>
                </a:solidFill>
              </a:rPr>
              <a:t>Kaynak: [10]  </a:t>
            </a:r>
          </a:p>
        </p:txBody>
      </p:sp>
      <p:sp>
        <p:nvSpPr>
          <p:cNvPr id="11" name="Dikdörtgen 10"/>
          <p:cNvSpPr/>
          <p:nvPr/>
        </p:nvSpPr>
        <p:spPr>
          <a:xfrm>
            <a:off x="6006755" y="5796764"/>
            <a:ext cx="1691489" cy="369332"/>
          </a:xfrm>
          <a:prstGeom prst="rect">
            <a:avLst/>
          </a:prstGeom>
        </p:spPr>
        <p:txBody>
          <a:bodyPr wrap="none">
            <a:spAutoFit/>
          </a:bodyPr>
          <a:lstStyle/>
          <a:p>
            <a:r>
              <a:rPr lang="tr-TR" dirty="0">
                <a:solidFill>
                  <a:schemeClr val="bg1">
                    <a:lumMod val="95000"/>
                    <a:lumOff val="5000"/>
                  </a:schemeClr>
                </a:solidFill>
              </a:rPr>
              <a:t>Kaynak: [10]  </a:t>
            </a:r>
          </a:p>
        </p:txBody>
      </p:sp>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6823" y="67282"/>
            <a:ext cx="1035177" cy="845784"/>
          </a:xfrm>
          <a:prstGeom prst="rect">
            <a:avLst/>
          </a:prstGeom>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04" y="107576"/>
            <a:ext cx="531740" cy="464386"/>
          </a:xfrm>
          <a:prstGeom prst="rect">
            <a:avLst/>
          </a:prstGeom>
        </p:spPr>
      </p:pic>
    </p:spTree>
    <p:extLst>
      <p:ext uri="{BB962C8B-B14F-4D97-AF65-F5344CB8AC3E}">
        <p14:creationId xmlns:p14="http://schemas.microsoft.com/office/powerpoint/2010/main" val="3211392609"/>
      </p:ext>
    </p:extLst>
  </p:cSld>
  <p:clrMapOvr>
    <a:masterClrMapping/>
  </p:clrMapOvr>
  <mc:AlternateContent xmlns:mc="http://schemas.openxmlformats.org/markup-compatibility/2006" xmlns:p14="http://schemas.microsoft.com/office/powerpoint/2010/main">
    <mc:Choice Requires="p14">
      <p:transition p14:dur="250" advClick="0">
        <p14:vortex dir="r"/>
        <p:sndAc>
          <p:stSnd>
            <p:snd r:embed="rId2" name="bomb.wav"/>
          </p:stSnd>
        </p:sndAc>
      </p:transition>
    </mc:Choice>
    <mc:Fallback xmlns="">
      <p:transition advClick="0">
        <p:fade/>
        <p:sndAc>
          <p:stSnd>
            <p:snd r:embed="rId8"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0">
              <a:schemeClr val="accent2">
                <a:lumMod val="0"/>
                <a:lumOff val="100000"/>
              </a:schemeClr>
            </a:gs>
            <a:gs pos="7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24834" y="201478"/>
            <a:ext cx="8534400" cy="753534"/>
          </a:xfrm>
        </p:spPr>
        <p:txBody>
          <a:bodyPr>
            <a:normAutofit/>
          </a:bodyPr>
          <a:lstStyle/>
          <a:p>
            <a:r>
              <a:rPr lang="tr-TR" sz="2800" b="1" dirty="0">
                <a:solidFill>
                  <a:schemeClr val="accent3">
                    <a:lumMod val="50000"/>
                  </a:schemeClr>
                </a:solidFill>
                <a:latin typeface="Algerian" panose="04020705040A02060702" pitchFamily="82" charset="0"/>
              </a:rPr>
              <a:t>DÜNYA KURUÇAY İHRACATI</a:t>
            </a:r>
          </a:p>
        </p:txBody>
      </p:sp>
      <p:pic>
        <p:nvPicPr>
          <p:cNvPr id="4" name="İçerik Yer Tutucusu 3"/>
          <p:cNvPicPr>
            <a:picLocks noGrp="1" noChangeAspect="1"/>
          </p:cNvPicPr>
          <p:nvPr>
            <p:ph idx="1"/>
          </p:nvPr>
        </p:nvPicPr>
        <p:blipFill rotWithShape="1">
          <a:blip r:embed="rId3"/>
          <a:srcRect t="-1042" r="22949" b="1"/>
          <a:stretch/>
        </p:blipFill>
        <p:spPr>
          <a:xfrm>
            <a:off x="0" y="1489334"/>
            <a:ext cx="8229600" cy="4917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p:cNvSpPr txBox="1"/>
          <p:nvPr/>
        </p:nvSpPr>
        <p:spPr>
          <a:xfrm>
            <a:off x="8876209" y="1607269"/>
            <a:ext cx="2624129" cy="2308324"/>
          </a:xfrm>
          <a:prstGeom prst="rect">
            <a:avLst/>
          </a:prstGeom>
          <a:noFill/>
          <a:ln>
            <a:noFill/>
          </a:ln>
        </p:spPr>
        <p:txBody>
          <a:bodyPr wrap="square" rtlCol="0">
            <a:spAutoFit/>
          </a:bodyPr>
          <a:lstStyle/>
          <a:p>
            <a:r>
              <a:rPr lang="tr-TR" sz="1600" b="1" dirty="0">
                <a:solidFill>
                  <a:srgbClr val="FFC000"/>
                </a:solidFill>
                <a:latin typeface="Arial Black" panose="020B0A04020102020204" pitchFamily="34" charset="0"/>
              </a:rPr>
              <a:t>     </a:t>
            </a:r>
            <a:r>
              <a:rPr lang="tr-TR" b="1" dirty="0">
                <a:solidFill>
                  <a:srgbClr val="FFC000"/>
                </a:solidFill>
                <a:latin typeface="Arial Black" panose="020B0A04020102020204" pitchFamily="34" charset="0"/>
              </a:rPr>
              <a:t>Tablodan görüldüğü üzere Türkiye’deki çay ihracatının</a:t>
            </a:r>
          </a:p>
          <a:p>
            <a:r>
              <a:rPr lang="tr-TR" b="1" dirty="0">
                <a:solidFill>
                  <a:srgbClr val="FFC000"/>
                </a:solidFill>
                <a:latin typeface="Arial Black" panose="020B0A04020102020204" pitchFamily="34" charset="0"/>
              </a:rPr>
              <a:t>diğer ülkeler ile karşılaştırıldığında</a:t>
            </a:r>
          </a:p>
          <a:p>
            <a:r>
              <a:rPr lang="tr-TR" b="1" dirty="0">
                <a:solidFill>
                  <a:srgbClr val="FFC000"/>
                </a:solidFill>
                <a:latin typeface="Arial Black" panose="020B0A04020102020204" pitchFamily="34" charset="0"/>
              </a:rPr>
              <a:t>geliştirilmesi gerekmektedir. </a:t>
            </a:r>
          </a:p>
        </p:txBody>
      </p:sp>
      <p:sp>
        <p:nvSpPr>
          <p:cNvPr id="7" name="Şeritli Sağ Ok 6"/>
          <p:cNvSpPr/>
          <p:nvPr/>
        </p:nvSpPr>
        <p:spPr>
          <a:xfrm flipV="1">
            <a:off x="8798716" y="1671539"/>
            <a:ext cx="433952" cy="232474"/>
          </a:xfrm>
          <a:prstGeom prst="strip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8" name="Slayt Numarası Yer Tutucusu 7"/>
          <p:cNvSpPr>
            <a:spLocks noGrp="1"/>
          </p:cNvSpPr>
          <p:nvPr>
            <p:ph type="sldNum" sz="quarter" idx="12"/>
          </p:nvPr>
        </p:nvSpPr>
        <p:spPr>
          <a:xfrm>
            <a:off x="10585073" y="6138423"/>
            <a:ext cx="1142245" cy="669925"/>
          </a:xfrm>
        </p:spPr>
        <p:txBody>
          <a:bodyPr/>
          <a:lstStyle/>
          <a:p>
            <a:fld id="{2DCBF626-853D-42EC-91B9-E3F1B6290BFA}" type="slidenum">
              <a:rPr lang="tr-TR" sz="2400" i="1" smtClean="0">
                <a:effectLst>
                  <a:outerShdw blurRad="38100" dist="38100" dir="2700000" algn="tl">
                    <a:srgbClr val="000000">
                      <a:alpha val="43137"/>
                    </a:srgbClr>
                  </a:outerShdw>
                </a:effectLst>
                <a:latin typeface="Arial Black" panose="020B0A04020102020204" pitchFamily="34" charset="0"/>
              </a:rPr>
              <a:t>38</a:t>
            </a:fld>
            <a:endParaRPr lang="tr-TR" sz="2400" i="1" dirty="0">
              <a:effectLst>
                <a:outerShdw blurRad="38100" dist="38100" dir="2700000" algn="tl">
                  <a:srgbClr val="000000">
                    <a:alpha val="43137"/>
                  </a:srgbClr>
                </a:outerShdw>
              </a:effectLst>
              <a:latin typeface="Arial Black" panose="020B0A04020102020204" pitchFamily="34" charset="0"/>
            </a:endParaRP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0210" y="0"/>
            <a:ext cx="1921790" cy="1471601"/>
          </a:xfrm>
          <a:prstGeom prst="ellipse">
            <a:avLst/>
          </a:prstGeom>
          <a:ln>
            <a:noFill/>
          </a:ln>
          <a:effectLst>
            <a:softEdge rad="112500"/>
          </a:effectLst>
        </p:spPr>
      </p:pic>
    </p:spTree>
    <p:extLst>
      <p:ext uri="{BB962C8B-B14F-4D97-AF65-F5344CB8AC3E}">
        <p14:creationId xmlns:p14="http://schemas.microsoft.com/office/powerpoint/2010/main" val="43133791"/>
      </p:ext>
    </p:extLst>
  </p:cSld>
  <p:clrMapOvr>
    <a:masterClrMapping/>
  </p:clrMapOvr>
  <mc:AlternateContent xmlns:mc="http://schemas.openxmlformats.org/markup-compatibility/2006" xmlns:p14="http://schemas.microsoft.com/office/powerpoint/2010/main">
    <mc:Choice Requires="p14">
      <p:transition spd="slow" p14:dur="2000" advClick="0">
        <p:comb/>
        <p:sndAc>
          <p:stSnd>
            <p:snd r:embed="rId2" name="push.wav"/>
          </p:stSnd>
        </p:sndAc>
      </p:transition>
    </mc:Choice>
    <mc:Fallback xmlns="">
      <p:transition spd="slow" advClick="0">
        <p:comb/>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style.rotation</p:attrName>
                                        </p:attrNameLst>
                                      </p:cBhvr>
                                      <p:tavLst>
                                        <p:tav tm="0">
                                          <p:val>
                                            <p:fltVal val="720"/>
                                          </p:val>
                                        </p:tav>
                                        <p:tav tm="100000">
                                          <p:val>
                                            <p:fltVal val="0"/>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 calcmode="lin" valueType="num">
                                      <p:cBhvr>
                                        <p:cTn id="24"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DCBF626-853D-42EC-91B9-E3F1B6290BFA}" type="slidenum">
              <a:rPr lang="tr-TR" sz="2400" b="1" i="1" smtClean="0">
                <a:latin typeface="Arial Black" panose="020B0A04020102020204" pitchFamily="34" charset="0"/>
              </a:rPr>
              <a:t>39</a:t>
            </a:fld>
            <a:endParaRPr lang="tr-TR" b="1" i="1" dirty="0">
              <a:latin typeface="Arial Black" panose="020B0A04020102020204" pitchFamily="34" charset="0"/>
            </a:endParaRPr>
          </a:p>
        </p:txBody>
      </p:sp>
      <p:sp>
        <p:nvSpPr>
          <p:cNvPr id="3" name="İçerik Yer Tutucusu 2"/>
          <p:cNvSpPr>
            <a:spLocks noGrp="1"/>
          </p:cNvSpPr>
          <p:nvPr>
            <p:ph idx="4294967295"/>
          </p:nvPr>
        </p:nvSpPr>
        <p:spPr>
          <a:xfrm>
            <a:off x="0" y="185738"/>
            <a:ext cx="11760200" cy="3476625"/>
          </a:xfrm>
        </p:spPr>
        <p:txBody>
          <a:bodyPr>
            <a:normAutofit/>
          </a:bodyPr>
          <a:lstStyle/>
          <a:p>
            <a:r>
              <a:rPr lang="tr-TR" i="1" dirty="0">
                <a:solidFill>
                  <a:schemeClr val="tx1">
                    <a:lumMod val="95000"/>
                  </a:schemeClr>
                </a:solidFill>
                <a:latin typeface="Arial Black" panose="020B0A04020102020204" pitchFamily="34" charset="0"/>
              </a:rPr>
              <a:t>Türkiye’de genelde Doğu Karadeniz Bölgesi ve öncelikle Rize ili başta olmak üzere çay üretimi yapan şehirlerimizdeki bir devlet kurumu olan ÇAY-KUR’ un yanında piyasada faaliyet gösteren özel sektör firmaları ile 2015 yılı itibariyle elde ettiğimiz toplam çay üretimi ve ihracat rakamları dünya çay üretimi ve ihracatı rakamları ile karşılaştırıldığında Türkiye’nin  çay üretiminde öncü kapasitesine rağmen rekabetçi gücünün dünya sıralamasında  arttırılması gerektiği ve bu açıdan ihracat kapasitenin, ürün çeşitliliği ve kalitesinin daha yüksek sevilere çıkarılması gerektiği ve buna yönelik politikaların uygulanması gerektiği ortaya çıkmaktadır. </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586" y="3662363"/>
            <a:ext cx="1876425" cy="3000375"/>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376" y="3794195"/>
            <a:ext cx="3599272" cy="2736710"/>
          </a:xfrm>
          <a:prstGeom prst="rect">
            <a:avLst/>
          </a:prstGeom>
          <a:ln>
            <a:noFill/>
          </a:ln>
          <a:effectLst>
            <a:softEdge rad="112500"/>
          </a:effectLst>
        </p:spPr>
      </p:pic>
    </p:spTree>
    <p:extLst>
      <p:ext uri="{BB962C8B-B14F-4D97-AF65-F5344CB8AC3E}">
        <p14:creationId xmlns:p14="http://schemas.microsoft.com/office/powerpoint/2010/main" val="2960265856"/>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5" name="bomb.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Unvan 1"/>
          <p:cNvSpPr txBox="1">
            <a:spLocks/>
          </p:cNvSpPr>
          <p:nvPr/>
        </p:nvSpPr>
        <p:spPr>
          <a:xfrm>
            <a:off x="0" y="148868"/>
            <a:ext cx="10554346" cy="962542"/>
          </a:xfrm>
          <a:prstGeom prst="rect">
            <a:avLst/>
          </a:prstGeom>
          <a:noFill/>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2800" b="1" dirty="0">
                <a:solidFill>
                  <a:schemeClr val="accent4">
                    <a:lumMod val="50000"/>
                  </a:schemeClr>
                </a:solidFill>
                <a:latin typeface="Arial Black" panose="020B0A04020102020204" pitchFamily="34" charset="0"/>
              </a:rPr>
              <a:t>1.Çay Sektörünün Tarihsel Gelişimi </a:t>
            </a:r>
          </a:p>
        </p:txBody>
      </p:sp>
      <p:pic>
        <p:nvPicPr>
          <p:cNvPr id="5" name="Resim 4"/>
          <p:cNvPicPr>
            <a:picLocks noChangeAspect="1"/>
          </p:cNvPicPr>
          <p:nvPr/>
        </p:nvPicPr>
        <p:blipFill>
          <a:blip r:embed="rId3"/>
          <a:stretch>
            <a:fillRect/>
          </a:stretch>
        </p:blipFill>
        <p:spPr>
          <a:xfrm>
            <a:off x="0" y="1629528"/>
            <a:ext cx="6487597" cy="4448725"/>
          </a:xfrm>
          <a:prstGeom prst="rect">
            <a:avLst/>
          </a:prstGeom>
        </p:spPr>
      </p:pic>
      <p:pic>
        <p:nvPicPr>
          <p:cNvPr id="1026" name="Picture 2" descr="çayın tarihsel geli&amp;scedil;imi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3133724"/>
            <a:ext cx="5705475" cy="3724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a:xfrm>
            <a:off x="4644325" y="6078253"/>
            <a:ext cx="1142245" cy="669925"/>
          </a:xfrm>
        </p:spPr>
        <p:txBody>
          <a:bodyPr/>
          <a:lstStyle/>
          <a:p>
            <a:r>
              <a:rPr lang="tr-TR" sz="2400" i="1" dirty="0">
                <a:latin typeface="Arial Black" panose="020B0A04020102020204" pitchFamily="34" charset="0"/>
              </a:rPr>
              <a:t>4</a:t>
            </a:r>
          </a:p>
        </p:txBody>
      </p:sp>
      <p:pic>
        <p:nvPicPr>
          <p:cNvPr id="6" name="Resim 5"/>
          <p:cNvPicPr>
            <a:picLocks noChangeAspect="1"/>
          </p:cNvPicPr>
          <p:nvPr/>
        </p:nvPicPr>
        <p:blipFill>
          <a:blip r:embed="rId5"/>
          <a:stretch>
            <a:fillRect/>
          </a:stretch>
        </p:blipFill>
        <p:spPr>
          <a:xfrm flipH="1">
            <a:off x="9875915" y="224115"/>
            <a:ext cx="1945052" cy="1440792"/>
          </a:xfrm>
          <a:prstGeom prst="ellipse">
            <a:avLst/>
          </a:prstGeom>
          <a:ln>
            <a:noFill/>
          </a:ln>
          <a:effectLst>
            <a:softEdge rad="112500"/>
          </a:effectLst>
        </p:spPr>
      </p:pic>
    </p:spTree>
    <p:extLst>
      <p:ext uri="{BB962C8B-B14F-4D97-AF65-F5344CB8AC3E}">
        <p14:creationId xmlns:p14="http://schemas.microsoft.com/office/powerpoint/2010/main" val="2141179374"/>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sndAc>
          <p:stSnd>
            <p:snd r:embed="rId2" name="bomb.wav"/>
          </p:stSnd>
        </p:sndAc>
      </p:transition>
    </mc:Choice>
    <mc:Fallback xmlns="">
      <p:transition spd="slow" advClick="0">
        <p:fade/>
        <p:sndAc>
          <p:stSnd>
            <p:snd r:embed="rId6"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03154" y="0"/>
            <a:ext cx="11402291" cy="646331"/>
          </a:xfrm>
          <a:prstGeom prst="rect">
            <a:avLst/>
          </a:prstGeom>
          <a:noFill/>
        </p:spPr>
        <p:txBody>
          <a:bodyPr wrap="square" rtlCol="0">
            <a:spAutoFit/>
          </a:bodyPr>
          <a:lstStyle/>
          <a:p>
            <a:r>
              <a:rPr lang="tr-TR" sz="3600" b="1" dirty="0">
                <a:solidFill>
                  <a:srgbClr val="FF0000"/>
                </a:solidFill>
              </a:rPr>
              <a:t>   </a:t>
            </a:r>
            <a:r>
              <a:rPr lang="tr-TR" sz="3600" b="1" dirty="0">
                <a:solidFill>
                  <a:srgbClr val="FF0000"/>
                </a:solidFill>
                <a:latin typeface="Agency FB" panose="020B0503020202020204" pitchFamily="34" charset="0"/>
              </a:rPr>
              <a:t>Piyasanın Liberalize Olmasının  Çay Kalitesi ve Fiyatına Olan Etkileri </a:t>
            </a:r>
          </a:p>
        </p:txBody>
      </p:sp>
      <p:sp>
        <p:nvSpPr>
          <p:cNvPr id="6" name="Metin kutusu 5"/>
          <p:cNvSpPr txBox="1"/>
          <p:nvPr/>
        </p:nvSpPr>
        <p:spPr>
          <a:xfrm>
            <a:off x="0" y="779846"/>
            <a:ext cx="11965695" cy="3628686"/>
          </a:xfrm>
          <a:prstGeom prst="rect">
            <a:avLst/>
          </a:prstGeom>
          <a:noFill/>
        </p:spPr>
        <p:txBody>
          <a:bodyPr wrap="square" rtlCol="0">
            <a:spAutoFit/>
          </a:bodyPr>
          <a:lstStyle/>
          <a:p>
            <a:r>
              <a:rPr lang="tr-TR" sz="3200" b="1" dirty="0">
                <a:solidFill>
                  <a:schemeClr val="bg1">
                    <a:lumMod val="95000"/>
                    <a:lumOff val="5000"/>
                  </a:schemeClr>
                </a:solidFill>
              </a:rPr>
              <a:t>     </a:t>
            </a:r>
            <a:r>
              <a:rPr lang="tr-TR" sz="2400" b="1" dirty="0">
                <a:solidFill>
                  <a:schemeClr val="bg1">
                    <a:lumMod val="95000"/>
                    <a:lumOff val="5000"/>
                  </a:schemeClr>
                </a:solidFill>
                <a:latin typeface="Agency FB" panose="020B0503020202020204" pitchFamily="34" charset="0"/>
              </a:rPr>
              <a:t>Piyasanın Liberalize olmasının çay kalitesine ve fiyatlarına önemli ölçüde bir yararı veya zararı olmamıştır. Bu durum daha çok tedarikçileri etkilemektedir. Ama bizim asıl sorumuz ,‘ Neden Türk çayı ? ’ olmalıdır. Bunun cevabını da bize Rize Çay-Kur İşletmesi’nde çalışmakta olan Muammer DEMET Bey şöyle açıklıyor :</a:t>
            </a:r>
          </a:p>
          <a:p>
            <a:pPr lvl="0" defTabSz="457200">
              <a:spcBef>
                <a:spcPct val="20000"/>
              </a:spcBef>
              <a:spcAft>
                <a:spcPts val="600"/>
              </a:spcAft>
              <a:buClr>
                <a:prstClr val="white"/>
              </a:buClr>
              <a:buSzPct val="80000"/>
            </a:pPr>
            <a:r>
              <a:rPr lang="tr-TR" sz="2400" b="1" dirty="0">
                <a:solidFill>
                  <a:schemeClr val="bg1">
                    <a:lumMod val="95000"/>
                    <a:lumOff val="5000"/>
                  </a:schemeClr>
                </a:solidFill>
                <a:latin typeface="Agency FB" panose="020B0503020202020204" pitchFamily="34" charset="0"/>
              </a:rPr>
              <a:t>- </a:t>
            </a:r>
            <a:r>
              <a:rPr lang="tr-TR" sz="2000" b="1" dirty="0">
                <a:solidFill>
                  <a:schemeClr val="bg1"/>
                </a:solidFill>
                <a:latin typeface="Calibri Light" panose="020F0302020204030204" pitchFamily="34" charset="0"/>
              </a:rPr>
              <a:t>Diğer çaylardan daha kaliteli olmasının sebebi, Karadeniz Bölgesi’nin iklim şartlarından kaynaklanmaktadır. Çayın üzerine yağan kar nedeniyle çayın hem mineral ihtiyacını, hem de çayı dış etkenlerden  (börtü-böcek, vs. gibi.) korunmasını sağlar. Böylece ilaç desteğine gerek duyulmaz ve bu da çayı daha kaliteli yaparak Türk çayı farkını ortaya koyar. Organik çay üretiminin devamlılığı içinde projeler hazırlanıp , uygulanmaktadır.</a:t>
            </a:r>
          </a:p>
          <a:p>
            <a:endParaRPr lang="tr-TR" sz="2400" b="1" dirty="0">
              <a:solidFill>
                <a:schemeClr val="bg1">
                  <a:lumMod val="95000"/>
                  <a:lumOff val="5000"/>
                </a:schemeClr>
              </a:solidFill>
              <a:latin typeface="Agency FB" panose="020B0503020202020204" pitchFamily="34" charset="0"/>
            </a:endParaRPr>
          </a:p>
          <a:p>
            <a:endParaRPr lang="tr-TR" sz="3200" b="1" dirty="0">
              <a:solidFill>
                <a:schemeClr val="bg1">
                  <a:lumMod val="95000"/>
                  <a:lumOff val="5000"/>
                </a:schemeClr>
              </a:solidFill>
              <a:latin typeface="Agency FB" panose="020B0503020202020204" pitchFamily="34" charset="0"/>
            </a:endParaRPr>
          </a:p>
        </p:txBody>
      </p:sp>
      <p:sp>
        <p:nvSpPr>
          <p:cNvPr id="2" name="Slayt Numarası Yer Tutucusu 1"/>
          <p:cNvSpPr>
            <a:spLocks noGrp="1"/>
          </p:cNvSpPr>
          <p:nvPr>
            <p:ph type="sldNum" sz="quarter" idx="12"/>
          </p:nvPr>
        </p:nvSpPr>
        <p:spPr/>
        <p:txBody>
          <a:bodyPr/>
          <a:lstStyle/>
          <a:p>
            <a:fld id="{2DCBF626-853D-42EC-91B9-E3F1B6290BFA}" type="slidenum">
              <a:rPr lang="tr-TR" sz="2400" i="1" smtClean="0">
                <a:latin typeface="Arial Black" panose="020B0A04020102020204" pitchFamily="34" charset="0"/>
              </a:rPr>
              <a:t>40</a:t>
            </a:fld>
            <a:endParaRPr lang="tr-TR" sz="2400" i="1" dirty="0">
              <a:latin typeface="Arial Black" panose="020B0A04020102020204" pitchFamily="34" charset="0"/>
            </a:endParaRPr>
          </a:p>
        </p:txBody>
      </p:sp>
      <p:pic>
        <p:nvPicPr>
          <p:cNvPr id="1026" name="Picture 2" descr="çay animasyon gifl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187" y="3633754"/>
            <a:ext cx="4022966" cy="3224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982006"/>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2" name="bomb.wav"/>
          </p:stSnd>
        </p:sndAc>
      </p:transition>
    </mc:Choice>
    <mc:Fallback xmlns="">
      <p:transition spd="slow" advClick="0">
        <p:checker/>
        <p:sndAc>
          <p:stSnd>
            <p:snd r:embed="rId4"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Scale>
                                      <p:cBhvr>
                                        <p:cTn id="1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6"/>
                                        </p:tgtEl>
                                        <p:attrNameLst>
                                          <p:attrName>ppt_x</p:attrName>
                                          <p:attrName>ppt_y</p:attrName>
                                        </p:attrNameLst>
                                      </p:cBhvr>
                                    </p:animMotion>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44000">
              <a:schemeClr val="bg2">
                <a:tint val="97000"/>
                <a:hueMod val="142000"/>
                <a:satMod val="200000"/>
                <a:lumMod val="118000"/>
              </a:schemeClr>
            </a:gs>
            <a:gs pos="100000">
              <a:schemeClr val="bg2">
                <a:shade val="94000"/>
                <a:hueMod val="22000"/>
                <a:satMod val="220000"/>
                <a:lumMod val="62000"/>
              </a:schemeClr>
            </a:gs>
          </a:gsLst>
          <a:lin ang="6120000" scaled="1"/>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1479" y="821410"/>
            <a:ext cx="11778712" cy="6168326"/>
          </a:xfrm>
        </p:spPr>
        <p:txBody>
          <a:bodyPr>
            <a:normAutofit fontScale="92500" lnSpcReduction="20000"/>
          </a:bodyPr>
          <a:lstStyle/>
          <a:p>
            <a:pPr marL="0" indent="0">
              <a:buNone/>
            </a:pPr>
            <a:r>
              <a:rPr lang="tr-TR" b="1" dirty="0"/>
              <a:t>   Ülkemizde kamuda stratejik planlamanın yasal altyapısı, 5018 sayılı Kamu Malî Yönetimi ve Kontrol Kanunu ile oluşturulmuştur.</a:t>
            </a:r>
          </a:p>
          <a:p>
            <a:pPr marL="0" indent="0">
              <a:buNone/>
            </a:pPr>
            <a:r>
              <a:rPr lang="tr-TR" b="1" dirty="0"/>
              <a:t>   Stratejik planlama, bugünü analiz ederek geleceği tasarlamaya ve şekillendirmeye temel oluşturan bir bakış açısı ile amaç ve sonuç odaklı çabaların tümünü teşkil eder. Kurumlar, mevcut durum ve hedeflerini belirleyerek oluşturdukları bu stratejik planlarla karşılaşabilecekleri problemler ve bunlara karşı alacakları tedbirler konusunda öngörü sahibi olduğu müddetçe güçlü kurum hüviyetine kavuşurlar. </a:t>
            </a:r>
          </a:p>
          <a:p>
            <a:pPr marL="0" indent="0">
              <a:buNone/>
            </a:pPr>
            <a:r>
              <a:rPr lang="tr-TR" b="1" dirty="0"/>
              <a:t>   ÇAY-KUR Türk çay sektörünün güçlü ve öncü kuruluşudur. Tüketici odaklı hizmet sunan köklü kurumsal yapısı ve birikimiyle stratejik öneme sahiptir. Küresel düşünce perspektifi içerisinde yerel kapasiteyi geliştiren ve tarım sektörünün bütün paydaşlarının katkı sunduğu bir model çerçevesinde kaynakları koruma bilinciyle hareket etmektedir. Üretimde kalite ve verimliliği artırmak, sosyal sorumluluk gereği insana ve çevreye duyarlı olmak ilkelerini göz önünde tutmaktadır. </a:t>
            </a:r>
          </a:p>
          <a:p>
            <a:pPr marL="0" indent="0">
              <a:buNone/>
            </a:pPr>
            <a:r>
              <a:rPr lang="tr-TR" b="1" dirty="0"/>
              <a:t>   Bu itibarla, çay tarımının güvenli ve sağlıklı bir şekilde sürdürülebilmesi konusunda üzerine çok önemli sorumluluklar yüklenmiştir. 2023 yılı hedeflerine odaklanmış ülkemizde ÇAY-</a:t>
            </a:r>
            <a:r>
              <a:rPr lang="tr-TR" b="1" dirty="0" err="1"/>
              <a:t>KUR’un</a:t>
            </a:r>
            <a:r>
              <a:rPr lang="tr-TR" b="1" dirty="0"/>
              <a:t> ; gelecek beş yıllık amaç ve hedeflerini içeren 2015-2019 Dönemi Stratejik Planı’nın hazırlanma sürecinde görev alan çalışma arkadaşlarıma teşekkür eder, Plan’ın ülkemiz tarımına hayırlı olmasını dilerim.</a:t>
            </a:r>
          </a:p>
          <a:p>
            <a:pPr marL="0" indent="0">
              <a:buNone/>
            </a:pPr>
            <a:r>
              <a:rPr lang="tr-TR" b="1" dirty="0"/>
              <a:t>                                                                                                                    Mehmet Mehdi EKER </a:t>
            </a:r>
          </a:p>
          <a:p>
            <a:pPr marL="0" indent="0">
              <a:buNone/>
            </a:pPr>
            <a:r>
              <a:rPr lang="tr-TR" b="1" dirty="0"/>
              <a:t>                                                                                                             Gıda Tarım ve Hayvancılık Bakanı</a:t>
            </a:r>
          </a:p>
          <a:p>
            <a:pPr marL="0" indent="0">
              <a:buNone/>
            </a:pPr>
            <a:r>
              <a:rPr lang="tr-TR" b="1" dirty="0"/>
              <a:t> </a:t>
            </a:r>
          </a:p>
          <a:p>
            <a:pPr marL="0" indent="0">
              <a:buNone/>
            </a:pPr>
            <a:endParaRPr lang="tr-TR" b="1" dirty="0"/>
          </a:p>
        </p:txBody>
      </p:sp>
      <p:sp>
        <p:nvSpPr>
          <p:cNvPr id="2" name="Slayt Numarası Yer Tutucusu 1"/>
          <p:cNvSpPr>
            <a:spLocks noGrp="1"/>
          </p:cNvSpPr>
          <p:nvPr>
            <p:ph type="sldNum" sz="quarter" idx="12"/>
          </p:nvPr>
        </p:nvSpPr>
        <p:spPr>
          <a:xfrm>
            <a:off x="10533681" y="6043424"/>
            <a:ext cx="1142245" cy="669925"/>
          </a:xfrm>
        </p:spPr>
        <p:txBody>
          <a:bodyPr/>
          <a:lstStyle/>
          <a:p>
            <a:fld id="{2DCBF626-853D-42EC-91B9-E3F1B6290BFA}" type="slidenum">
              <a:rPr lang="tr-TR" sz="2400" i="1" smtClean="0">
                <a:effectLst>
                  <a:outerShdw blurRad="38100" dist="38100" dir="2700000" algn="tl">
                    <a:srgbClr val="000000">
                      <a:alpha val="43137"/>
                    </a:srgbClr>
                  </a:outerShdw>
                </a:effectLst>
                <a:latin typeface="Arial Black" panose="020B0A04020102020204" pitchFamily="34" charset="0"/>
              </a:rPr>
              <a:t>41</a:t>
            </a:fld>
            <a:endParaRPr lang="tr-TR" sz="2400" i="1" dirty="0">
              <a:effectLst>
                <a:outerShdw blurRad="38100" dist="38100" dir="2700000" algn="tl">
                  <a:srgbClr val="000000">
                    <a:alpha val="43137"/>
                  </a:srgbClr>
                </a:outerShdw>
              </a:effectLst>
              <a:latin typeface="Arial Black" panose="020B0A04020102020204" pitchFamily="34" charset="0"/>
            </a:endParaRPr>
          </a:p>
        </p:txBody>
      </p:sp>
      <p:sp>
        <p:nvSpPr>
          <p:cNvPr id="5" name="Metin kutusu 4"/>
          <p:cNvSpPr txBox="1"/>
          <p:nvPr/>
        </p:nvSpPr>
        <p:spPr>
          <a:xfrm>
            <a:off x="891153" y="72440"/>
            <a:ext cx="8655803" cy="523220"/>
          </a:xfrm>
          <a:prstGeom prst="rect">
            <a:avLst/>
          </a:prstGeom>
          <a:noFill/>
        </p:spPr>
        <p:txBody>
          <a:bodyPr wrap="square" rtlCol="0">
            <a:spAutoFit/>
          </a:bodyPr>
          <a:lstStyle/>
          <a:p>
            <a:r>
              <a:rPr lang="tr-TR" sz="2800" b="1" dirty="0"/>
              <a:t>STRATEJİK PLAN 2015-2019</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204" y="72440"/>
            <a:ext cx="887987" cy="843289"/>
          </a:xfrm>
          <a:prstGeom prst="rect">
            <a:avLst/>
          </a:prstGeom>
        </p:spPr>
      </p:pic>
    </p:spTree>
    <p:extLst>
      <p:ext uri="{BB962C8B-B14F-4D97-AF65-F5344CB8AC3E}">
        <p14:creationId xmlns:p14="http://schemas.microsoft.com/office/powerpoint/2010/main" val="244494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sndAc>
          <p:stSnd>
            <p:snd r:embed="rId2" name="bomb.wav"/>
          </p:stSnd>
        </p:sndAc>
      </p:transition>
    </mc:Choice>
    <mc:Fallback xmlns="">
      <p:transition spd="slow" advClick="0">
        <p:fade/>
        <p:sndAc>
          <p:stSnd>
            <p:snd r:embed="rId4"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
                                        </p:tgtEl>
                                        <p:attrNameLst>
                                          <p:attrName>ppt_y</p:attrName>
                                        </p:attrNameLst>
                                      </p:cBhvr>
                                      <p:tavLst>
                                        <p:tav tm="0">
                                          <p:val>
                                            <p:strVal val="#ppt_y"/>
                                          </p:val>
                                        </p:tav>
                                        <p:tav tm="100000">
                                          <p:val>
                                            <p:strVal val="#ppt_y"/>
                                          </p:val>
                                        </p:tav>
                                      </p:tavLst>
                                    </p:anim>
                                    <p:anim calcmode="lin" valueType="num">
                                      <p:cBhvr>
                                        <p:cTn id="5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4211" y="685800"/>
            <a:ext cx="10738039" cy="5947475"/>
          </a:xfrm>
        </p:spPr>
        <p:txBody>
          <a:bodyPr>
            <a:normAutofit/>
          </a:bodyPr>
          <a:lstStyle/>
          <a:p>
            <a:pPr marL="0" indent="0">
              <a:buNone/>
            </a:pPr>
            <a:r>
              <a:rPr lang="tr-TR" b="1" dirty="0"/>
              <a:t>      Çay İşletmeleri Genel Müdürlüğünün hazırlamış olduğu Stratejik Plan, Onuncu Kalkınma Planı, Orta Vadeli Program, Yatırım Programı ile Kamu İdareleri için Stratejik Planlama Kılavuzuna uygunluk kapsamında değerlendirilmiş ve 2015-2019 döneminde uygulamaya konulması uygun bulunmuştur.</a:t>
            </a:r>
          </a:p>
          <a:p>
            <a:pPr marL="0" indent="0">
              <a:buNone/>
            </a:pPr>
            <a:r>
              <a:rPr lang="tr-TR" b="1" dirty="0"/>
              <a:t>   </a:t>
            </a:r>
          </a:p>
          <a:p>
            <a:pPr marL="0" indent="0">
              <a:buNone/>
            </a:pPr>
            <a:r>
              <a:rPr lang="tr-TR" b="1" dirty="0"/>
              <a:t>                                                                                            M. </a:t>
            </a:r>
            <a:r>
              <a:rPr lang="tr-TR" b="1" dirty="0" err="1"/>
              <a:t>Cüneyd</a:t>
            </a:r>
            <a:r>
              <a:rPr lang="tr-TR" b="1" dirty="0"/>
              <a:t> DÜZYOL</a:t>
            </a:r>
          </a:p>
          <a:p>
            <a:pPr marL="0" indent="0">
              <a:buNone/>
            </a:pPr>
            <a:r>
              <a:rPr lang="tr-TR" b="1" dirty="0"/>
              <a:t>                                                                                    Kalkınma Bakanlığı Müsteşarı</a:t>
            </a:r>
          </a:p>
          <a:p>
            <a:endParaRPr lang="tr-TR" b="1" dirty="0"/>
          </a:p>
        </p:txBody>
      </p:sp>
      <p:sp>
        <p:nvSpPr>
          <p:cNvPr id="2" name="Slayt Numarası Yer Tutucusu 1"/>
          <p:cNvSpPr>
            <a:spLocks noGrp="1"/>
          </p:cNvSpPr>
          <p:nvPr>
            <p:ph type="sldNum" sz="quarter" idx="12"/>
          </p:nvPr>
        </p:nvSpPr>
        <p:spPr/>
        <p:txBody>
          <a:bodyPr/>
          <a:lstStyle/>
          <a:p>
            <a:fld id="{2DCBF626-853D-42EC-91B9-E3F1B6290BFA}" type="slidenum">
              <a:rPr lang="tr-TR" sz="2400" i="1" smtClean="0">
                <a:effectLst>
                  <a:outerShdw blurRad="38100" dist="38100" dir="2700000" algn="tl">
                    <a:srgbClr val="000000">
                      <a:alpha val="43137"/>
                    </a:srgbClr>
                  </a:outerShdw>
                </a:effectLst>
                <a:latin typeface="Arial Black" panose="020B0A04020102020204" pitchFamily="34" charset="0"/>
              </a:rPr>
              <a:t>42</a:t>
            </a:fld>
            <a:endParaRPr lang="tr-TR" sz="2400" i="1" dirty="0">
              <a:effectLst>
                <a:outerShdw blurRad="38100" dist="38100" dir="2700000" algn="tl">
                  <a:srgbClr val="000000">
                    <a:alpha val="43137"/>
                  </a:srgbClr>
                </a:outerShdw>
              </a:effectLst>
              <a:latin typeface="Arial Black" panose="020B0A04020102020204" pitchFamily="34"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4" y="5578475"/>
            <a:ext cx="2438400" cy="1219200"/>
          </a:xfrm>
          <a:prstGeom prst="rect">
            <a:avLst/>
          </a:prstGeom>
        </p:spPr>
      </p:pic>
    </p:spTree>
    <p:extLst>
      <p:ext uri="{BB962C8B-B14F-4D97-AF65-F5344CB8AC3E}">
        <p14:creationId xmlns:p14="http://schemas.microsoft.com/office/powerpoint/2010/main" val="47826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sndAc>
          <p:stSnd>
            <p:snd r:embed="rId2" name="voltage.wav"/>
          </p:stSnd>
        </p:sndAc>
      </p:transition>
    </mc:Choice>
    <mc:Fallback xmlns="">
      <p:transition spd="slow" advClick="0">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2DCBF626-853D-42EC-91B9-E3F1B6290BFA}" type="slidenum">
              <a:rPr lang="tr-TR" sz="2400" i="1" smtClean="0">
                <a:latin typeface="Arial Black" panose="020B0A04020102020204" pitchFamily="34" charset="0"/>
              </a:rPr>
              <a:t>43</a:t>
            </a:fld>
            <a:endParaRPr lang="tr-TR" sz="2400" i="1" dirty="0">
              <a:latin typeface="Arial Black" panose="020B0A04020102020204" pitchFamily="34" charset="0"/>
            </a:endParaRPr>
          </a:p>
        </p:txBody>
      </p:sp>
      <p:sp>
        <p:nvSpPr>
          <p:cNvPr id="2" name="Unvan 1"/>
          <p:cNvSpPr>
            <a:spLocks noGrp="1"/>
          </p:cNvSpPr>
          <p:nvPr>
            <p:ph type="title" idx="4294967295"/>
          </p:nvPr>
        </p:nvSpPr>
        <p:spPr>
          <a:xfrm>
            <a:off x="0" y="4487863"/>
            <a:ext cx="8534400" cy="1506537"/>
          </a:xfrm>
        </p:spPr>
        <p:txBody>
          <a:bodyPr/>
          <a:lstStyle/>
          <a:p>
            <a:r>
              <a:rPr lang="tr-TR" dirty="0"/>
              <a:t>BİR BARDAK ÇAY GİBİDİR ÖMÜR..</a:t>
            </a:r>
          </a:p>
        </p:txBody>
      </p:sp>
      <p:pic>
        <p:nvPicPr>
          <p:cNvPr id="2050" name="Picture 2" descr="çayın tarihsel geli&amp;scedil;imi ile ilgili görsel sonucu"/>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19700" t="41184" r="7798" b="19074"/>
          <a:stretch/>
        </p:blipFill>
        <p:spPr bwMode="auto">
          <a:xfrm>
            <a:off x="5829339" y="1739524"/>
            <a:ext cx="4840287" cy="176212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416859" y="268941"/>
            <a:ext cx="4398961" cy="2616101"/>
          </a:xfrm>
          <a:prstGeom prst="rect">
            <a:avLst/>
          </a:prstGeom>
          <a:noFill/>
        </p:spPr>
        <p:txBody>
          <a:bodyPr wrap="none" rtlCol="0">
            <a:spAutoFit/>
          </a:bodyPr>
          <a:lstStyle/>
          <a:p>
            <a:r>
              <a:rPr lang="tr-TR" sz="3600" b="1" dirty="0">
                <a:latin typeface="Agency FB" panose="020B0503020202020204" pitchFamily="34" charset="0"/>
              </a:rPr>
              <a:t>ÇAYIN HİKAYESİ </a:t>
            </a:r>
          </a:p>
          <a:p>
            <a:r>
              <a:rPr lang="tr-TR" sz="3200" dirty="0">
                <a:latin typeface="Agency FB" panose="020B0503020202020204" pitchFamily="34" charset="0"/>
              </a:rPr>
              <a:t>  </a:t>
            </a:r>
          </a:p>
          <a:p>
            <a:r>
              <a:rPr lang="tr-TR" sz="3200" dirty="0">
                <a:latin typeface="Agency FB" panose="020B0503020202020204" pitchFamily="34" charset="0"/>
              </a:rPr>
              <a:t>  Evrende başlangıçta su vardı…</a:t>
            </a:r>
          </a:p>
          <a:p>
            <a:r>
              <a:rPr lang="tr-TR" sz="3200" dirty="0">
                <a:latin typeface="Agency FB" panose="020B0503020202020204" pitchFamily="34" charset="0"/>
              </a:rPr>
              <a:t>  İçine bir gün bir yaprak düştü…</a:t>
            </a:r>
          </a:p>
          <a:p>
            <a:r>
              <a:rPr lang="tr-TR" sz="3200" dirty="0">
                <a:latin typeface="Agency FB" panose="020B0503020202020204" pitchFamily="34" charset="0"/>
              </a:rPr>
              <a:t>         Çay oldu.</a:t>
            </a: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483" y="4078288"/>
            <a:ext cx="933450" cy="1323975"/>
          </a:xfrm>
          <a:prstGeom prst="rect">
            <a:avLst/>
          </a:prstGeom>
        </p:spPr>
      </p:pic>
    </p:spTree>
    <p:extLst>
      <p:ext uri="{BB962C8B-B14F-4D97-AF65-F5344CB8AC3E}">
        <p14:creationId xmlns:p14="http://schemas.microsoft.com/office/powerpoint/2010/main" val="294526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sndAc>
          <p:stSnd>
            <p:snd r:embed="rId2" name="bomb.wav"/>
          </p:stSnd>
        </p:sndAc>
      </p:transition>
    </mc:Choice>
    <mc:Fallback xmlns="">
      <p:transition spd="slow" advClick="0">
        <p:fade/>
        <p:sndAc>
          <p:stSnd>
            <p:snd r:embed="rId6"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by="(-#ppt_w*2)" calcmode="lin" valueType="num">
                                      <p:cBhvr rctx="PPT">
                                        <p:cTn id="15" dur="500" autoRev="1" fill="hold">
                                          <p:stCondLst>
                                            <p:cond delay="0"/>
                                          </p:stCondLst>
                                        </p:cTn>
                                        <p:tgtEl>
                                          <p:spTgt spid="2"/>
                                        </p:tgtEl>
                                        <p:attrNameLst>
                                          <p:attrName>ppt_w</p:attrName>
                                        </p:attrNameLst>
                                      </p:cBhvr>
                                    </p:anim>
                                    <p:anim by="(#ppt_w*0.50)" calcmode="lin" valueType="num">
                                      <p:cBhvr>
                                        <p:cTn id="16" dur="500" decel="50000" autoRev="1" fill="hold">
                                          <p:stCondLst>
                                            <p:cond delay="0"/>
                                          </p:stCondLst>
                                        </p:cTn>
                                        <p:tgtEl>
                                          <p:spTgt spid="2"/>
                                        </p:tgtEl>
                                        <p:attrNameLst>
                                          <p:attrName>ppt_x</p:attrName>
                                        </p:attrNameLst>
                                      </p:cBhvr>
                                    </p:anim>
                                    <p:anim from="(-#ppt_h/2)" to="(#ppt_y)" calcmode="lin" valueType="num">
                                      <p:cBhvr>
                                        <p:cTn id="17" dur="1000" fill="hold">
                                          <p:stCondLst>
                                            <p:cond delay="0"/>
                                          </p:stCondLst>
                                        </p:cTn>
                                        <p:tgtEl>
                                          <p:spTgt spid="2"/>
                                        </p:tgtEl>
                                        <p:attrNameLst>
                                          <p:attrName>ppt_y</p:attrName>
                                        </p:attrNameLst>
                                      </p:cBhvr>
                                    </p:anim>
                                    <p:animRot by="21600000">
                                      <p:cBhvr>
                                        <p:cTn id="18"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2747" y="437092"/>
            <a:ext cx="12192000" cy="6605574"/>
          </a:xfrm>
        </p:spPr>
        <p:txBody>
          <a:bodyPr>
            <a:normAutofit fontScale="25000" lnSpcReduction="20000"/>
          </a:bodyPr>
          <a:lstStyle/>
          <a:p>
            <a:pPr marL="0" indent="0">
              <a:buNone/>
            </a:pPr>
            <a:endParaRPr lang="tr-TR" dirty="0">
              <a:hlinkClick r:id="rId4"/>
            </a:endParaRPr>
          </a:p>
          <a:p>
            <a:pPr marL="0" indent="0">
              <a:buNone/>
            </a:pPr>
            <a:endParaRPr lang="tr-TR" dirty="0">
              <a:hlinkClick r:id="rId4"/>
            </a:endParaRPr>
          </a:p>
          <a:p>
            <a:endParaRPr lang="tr-TR" sz="5600" dirty="0">
              <a:latin typeface="Arial Black" panose="020B0A04020102020204" pitchFamily="34" charset="0"/>
              <a:hlinkClick r:id="rId4"/>
            </a:endParaRPr>
          </a:p>
          <a:p>
            <a:endParaRPr lang="tr-TR" sz="5600" dirty="0">
              <a:latin typeface="Arial Black" panose="020B0A04020102020204" pitchFamily="34" charset="0"/>
              <a:hlinkClick r:id="rId4"/>
            </a:endParaRPr>
          </a:p>
          <a:p>
            <a:endParaRPr lang="tr-TR" sz="5600" dirty="0">
              <a:latin typeface="Arial Black" panose="020B0A04020102020204" pitchFamily="34" charset="0"/>
              <a:hlinkClick r:id="rId4"/>
            </a:endParaRPr>
          </a:p>
          <a:p>
            <a:endParaRPr lang="tr-TR" sz="5600" dirty="0">
              <a:latin typeface="Arial Black" panose="020B0A04020102020204" pitchFamily="34" charset="0"/>
              <a:hlinkClick r:id="rId4"/>
            </a:endParaRPr>
          </a:p>
          <a:p>
            <a:endParaRPr lang="tr-TR" sz="5600" dirty="0">
              <a:latin typeface="Arial Black" panose="020B0A04020102020204" pitchFamily="34" charset="0"/>
              <a:hlinkClick r:id="rId4"/>
            </a:endParaRPr>
          </a:p>
          <a:p>
            <a:r>
              <a:rPr lang="tr-TR" sz="5600" dirty="0">
                <a:solidFill>
                  <a:schemeClr val="bg1">
                    <a:lumMod val="95000"/>
                    <a:lumOff val="5000"/>
                  </a:schemeClr>
                </a:solidFill>
                <a:latin typeface="Arial Black" panose="020B0A04020102020204" pitchFamily="34" charset="0"/>
                <a:hlinkClick r:id="rId4"/>
              </a:rPr>
              <a:t>Muammer  DEMET, ÇAY-KUR ………………………     Röportaj,Rize,2016</a:t>
            </a:r>
          </a:p>
          <a:p>
            <a:r>
              <a:rPr lang="tr-TR" sz="5600" dirty="0">
                <a:solidFill>
                  <a:schemeClr val="bg1">
                    <a:lumMod val="95000"/>
                    <a:lumOff val="5000"/>
                  </a:schemeClr>
                </a:solidFill>
                <a:latin typeface="Arial Black" panose="020B0A04020102020204" pitchFamily="34" charset="0"/>
                <a:hlinkClick r:id="rId4"/>
              </a:rPr>
              <a:t>http://sonmezcay.com/haber_detay.asp?h11aberID</a:t>
            </a:r>
            <a:r>
              <a:rPr lang="tr-TR" sz="5600" dirty="0">
                <a:solidFill>
                  <a:schemeClr val="bg1">
                    <a:lumMod val="95000"/>
                    <a:lumOff val="5000"/>
                  </a:schemeClr>
                </a:solidFill>
                <a:latin typeface="Arial Black" panose="020B0A04020102020204" pitchFamily="34" charset="0"/>
              </a:rPr>
              <a:t>=</a:t>
            </a:r>
          </a:p>
          <a:p>
            <a:r>
              <a:rPr lang="tr-TR" sz="5600" dirty="0">
                <a:solidFill>
                  <a:schemeClr val="bg1">
                    <a:lumMod val="95000"/>
                    <a:lumOff val="5000"/>
                  </a:schemeClr>
                </a:solidFill>
                <a:latin typeface="Arial Black" panose="020B0A04020102020204" pitchFamily="34" charset="0"/>
                <a:hlinkClick r:id="rId5"/>
              </a:rPr>
              <a:t>http://biriz.biz/cay/cayihracat.htm</a:t>
            </a:r>
            <a:endParaRPr lang="tr-TR" sz="5600" dirty="0">
              <a:solidFill>
                <a:schemeClr val="bg1">
                  <a:lumMod val="95000"/>
                  <a:lumOff val="5000"/>
                </a:schemeClr>
              </a:solidFill>
              <a:latin typeface="Arial Black" panose="020B0A04020102020204" pitchFamily="34" charset="0"/>
            </a:endParaRPr>
          </a:p>
          <a:p>
            <a:r>
              <a:rPr lang="tr-TR" sz="5600" dirty="0">
                <a:solidFill>
                  <a:schemeClr val="bg1">
                    <a:lumMod val="95000"/>
                    <a:lumOff val="5000"/>
                  </a:schemeClr>
                </a:solidFill>
                <a:latin typeface="Arial Black" panose="020B0A04020102020204" pitchFamily="34" charset="0"/>
                <a:hlinkClick r:id="rId6"/>
              </a:rPr>
              <a:t>http://biriz.biz/cay/istatistikler.htm</a:t>
            </a:r>
            <a:endParaRPr lang="tr-TR" sz="5600" dirty="0">
              <a:solidFill>
                <a:schemeClr val="bg1">
                  <a:lumMod val="95000"/>
                  <a:lumOff val="5000"/>
                </a:schemeClr>
              </a:solidFill>
              <a:latin typeface="Arial Black" panose="020B0A04020102020204" pitchFamily="34" charset="0"/>
            </a:endParaRPr>
          </a:p>
          <a:p>
            <a:r>
              <a:rPr lang="tr-TR" sz="5600" dirty="0">
                <a:solidFill>
                  <a:schemeClr val="bg1">
                    <a:lumMod val="95000"/>
                    <a:lumOff val="5000"/>
                  </a:schemeClr>
                </a:solidFill>
                <a:latin typeface="Arial Black" panose="020B0A04020102020204" pitchFamily="34" charset="0"/>
                <a:hlinkClick r:id="rId7"/>
              </a:rPr>
              <a:t>http://biriz.biz/cay/dunyacayihracati.htm</a:t>
            </a:r>
            <a:endParaRPr lang="tr-TR" sz="5600" dirty="0">
              <a:solidFill>
                <a:schemeClr val="bg1">
                  <a:lumMod val="95000"/>
                  <a:lumOff val="5000"/>
                </a:schemeClr>
              </a:solidFill>
              <a:latin typeface="Arial Black" panose="020B0A04020102020204" pitchFamily="34" charset="0"/>
            </a:endParaRPr>
          </a:p>
          <a:p>
            <a:r>
              <a:rPr lang="tr-TR" sz="5600" dirty="0">
                <a:solidFill>
                  <a:schemeClr val="bg1">
                    <a:lumMod val="95000"/>
                    <a:lumOff val="5000"/>
                  </a:schemeClr>
                </a:solidFill>
                <a:latin typeface="Arial Black" panose="020B0A04020102020204" pitchFamily="34" charset="0"/>
                <a:hlinkClick r:id="rId8"/>
              </a:rPr>
              <a:t>http://biriz.biz/cay/kurucaymaliyeti.htm</a:t>
            </a:r>
            <a:endParaRPr lang="tr-TR" sz="5600" dirty="0">
              <a:solidFill>
                <a:schemeClr val="bg1">
                  <a:lumMod val="95000"/>
                  <a:lumOff val="5000"/>
                </a:schemeClr>
              </a:solidFill>
              <a:latin typeface="Arial Black" panose="020B0A04020102020204" pitchFamily="34" charset="0"/>
            </a:endParaRPr>
          </a:p>
          <a:p>
            <a:r>
              <a:rPr lang="tr-TR" sz="5600" dirty="0">
                <a:solidFill>
                  <a:schemeClr val="bg1">
                    <a:lumMod val="95000"/>
                    <a:lumOff val="5000"/>
                  </a:schemeClr>
                </a:solidFill>
                <a:latin typeface="Arial Black" panose="020B0A04020102020204" pitchFamily="34" charset="0"/>
                <a:hlinkClick r:id="rId9"/>
              </a:rPr>
              <a:t>http://biriz.biz/cay/cay-sektoru-swot-analizi.pdf</a:t>
            </a:r>
            <a:endParaRPr lang="tr-TR" sz="5600" dirty="0">
              <a:solidFill>
                <a:schemeClr val="bg1">
                  <a:lumMod val="95000"/>
                  <a:lumOff val="5000"/>
                </a:schemeClr>
              </a:solidFill>
              <a:latin typeface="Arial Black" panose="020B0A04020102020204" pitchFamily="34" charset="0"/>
            </a:endParaRPr>
          </a:p>
          <a:p>
            <a:r>
              <a:rPr lang="tr-TR" sz="5600" dirty="0">
                <a:solidFill>
                  <a:schemeClr val="bg1">
                    <a:lumMod val="95000"/>
                    <a:lumOff val="5000"/>
                  </a:schemeClr>
                </a:solidFill>
                <a:latin typeface="Arial Black" panose="020B0A04020102020204" pitchFamily="34" charset="0"/>
                <a:hlinkClick r:id="rId10"/>
              </a:rPr>
              <a:t>http://biriz.biz/cay/cayresimleri.htm</a:t>
            </a:r>
            <a:endParaRPr lang="tr-TR" sz="5600" dirty="0">
              <a:solidFill>
                <a:schemeClr val="bg1">
                  <a:lumMod val="95000"/>
                  <a:lumOff val="5000"/>
                </a:schemeClr>
              </a:solidFill>
              <a:latin typeface="Arial Black" panose="020B0A04020102020204" pitchFamily="34" charset="0"/>
            </a:endParaRPr>
          </a:p>
          <a:p>
            <a:r>
              <a:rPr lang="tr-TR" sz="5600" u="sng" dirty="0">
                <a:solidFill>
                  <a:schemeClr val="bg1">
                    <a:lumMod val="95000"/>
                    <a:lumOff val="5000"/>
                  </a:schemeClr>
                </a:solidFill>
                <a:latin typeface="Arial Black" panose="020B0A04020102020204" pitchFamily="34" charset="0"/>
                <a:hlinkClick r:id="rId11"/>
              </a:rPr>
              <a:t>http://www.cayeksperi.com.tr/index.php?islem=sayfa&amp;s_id=6</a:t>
            </a:r>
            <a:endParaRPr lang="tr-TR" sz="5600" u="sng" dirty="0">
              <a:solidFill>
                <a:schemeClr val="bg1">
                  <a:lumMod val="95000"/>
                  <a:lumOff val="5000"/>
                </a:schemeClr>
              </a:solidFill>
              <a:latin typeface="Arial Black" panose="020B0A04020102020204" pitchFamily="34" charset="0"/>
            </a:endParaRPr>
          </a:p>
          <a:p>
            <a:r>
              <a:rPr lang="tr-TR" sz="5600" u="sng" dirty="0">
                <a:solidFill>
                  <a:schemeClr val="bg2">
                    <a:lumMod val="50000"/>
                  </a:schemeClr>
                </a:solidFill>
                <a:latin typeface="Arial Black" panose="020B0A04020102020204" pitchFamily="34" charset="0"/>
                <a:hlinkClick r:id="rId12"/>
              </a:rPr>
              <a:t>http:</a:t>
            </a:r>
            <a:r>
              <a:rPr lang="tr-TR" sz="5600" u="sng" dirty="0">
                <a:solidFill>
                  <a:schemeClr val="bg1">
                    <a:lumMod val="95000"/>
                    <a:lumOff val="5000"/>
                  </a:schemeClr>
                </a:solidFill>
                <a:latin typeface="Arial Black" panose="020B0A04020102020204" pitchFamily="34" charset="0"/>
                <a:hlinkClick r:id="rId12"/>
              </a:rPr>
              <a:t>//</a:t>
            </a:r>
            <a:r>
              <a:rPr lang="tr-TR" sz="5600" u="sng" dirty="0">
                <a:solidFill>
                  <a:schemeClr val="bg2">
                    <a:lumMod val="50000"/>
                  </a:schemeClr>
                </a:solidFill>
                <a:latin typeface="Arial Black" panose="020B0A04020102020204" pitchFamily="34" charset="0"/>
                <a:hlinkClick r:id="rId12"/>
              </a:rPr>
              <a:t>www.rtb.org.tr/data/genel/rapor/Turkiye%20de%20Siyah%20Cay%20Sekor%20Raporu.pdf</a:t>
            </a:r>
            <a:r>
              <a:rPr lang="tr-TR" sz="5600" u="sng" dirty="0">
                <a:solidFill>
                  <a:schemeClr val="bg2">
                    <a:lumMod val="50000"/>
                  </a:schemeClr>
                </a:solidFill>
                <a:latin typeface="Arial Black" panose="020B0A04020102020204" pitchFamily="34" charset="0"/>
              </a:rPr>
              <a:t> [10]</a:t>
            </a:r>
          </a:p>
          <a:p>
            <a:r>
              <a:rPr lang="tr-TR" sz="5600" u="sng" dirty="0">
                <a:solidFill>
                  <a:schemeClr val="bg2">
                    <a:lumMod val="50000"/>
                  </a:schemeClr>
                </a:solidFill>
                <a:latin typeface="Arial Black" panose="020B0A04020102020204" pitchFamily="34" charset="0"/>
                <a:hlinkClick r:id="rId13"/>
              </a:rPr>
              <a:t>http://biriz.biz/cay/turkcay.htm</a:t>
            </a:r>
            <a:endParaRPr lang="tr-TR" sz="5600" u="sng" dirty="0">
              <a:solidFill>
                <a:schemeClr val="bg2">
                  <a:lumMod val="50000"/>
                </a:schemeClr>
              </a:solidFill>
              <a:latin typeface="Arial Black" panose="020B0A04020102020204" pitchFamily="34" charset="0"/>
            </a:endParaRPr>
          </a:p>
          <a:p>
            <a:r>
              <a:rPr lang="tr-TR" sz="5600" u="sng" dirty="0">
                <a:solidFill>
                  <a:schemeClr val="bg2">
                    <a:lumMod val="50000"/>
                  </a:schemeClr>
                </a:solidFill>
                <a:latin typeface="Arial Black" panose="020B0A04020102020204" pitchFamily="34" charset="0"/>
              </a:rPr>
              <a:t>Çay-Kur dergi sayı:32</a:t>
            </a:r>
          </a:p>
          <a:p>
            <a:r>
              <a:rPr lang="tr-TR" sz="5600" u="sng" dirty="0">
                <a:solidFill>
                  <a:schemeClr val="bg1">
                    <a:lumMod val="95000"/>
                    <a:lumOff val="5000"/>
                  </a:schemeClr>
                </a:solidFill>
                <a:latin typeface="Arial Black" panose="020B0A04020102020204" pitchFamily="34" charset="0"/>
                <a:hlinkClick r:id="rId14"/>
              </a:rPr>
              <a:t>http://biriz.biz/cay/turkiyedecaysektoru.pdf</a:t>
            </a:r>
            <a:endParaRPr lang="tr-TR" sz="5600" u="sng" dirty="0">
              <a:solidFill>
                <a:schemeClr val="bg1">
                  <a:lumMod val="95000"/>
                  <a:lumOff val="5000"/>
                </a:schemeClr>
              </a:solidFill>
              <a:latin typeface="Arial Black" panose="020B0A04020102020204" pitchFamily="34" charset="0"/>
            </a:endParaRPr>
          </a:p>
          <a:p>
            <a:pPr marL="0" indent="0">
              <a:buNone/>
            </a:pPr>
            <a:r>
              <a:rPr lang="tr-TR" sz="5600" dirty="0">
                <a:latin typeface="Arial Black" panose="020B0A04020102020204" pitchFamily="34" charset="0"/>
              </a:rPr>
              <a:t>     [1] Taşkın, M. 2007. Bahçeden – Bardağa Çay, Çay Sanayici İş Adamları Derneği Yayın No: 1 Trabzon.</a:t>
            </a:r>
          </a:p>
          <a:p>
            <a:pPr marL="0" indent="0">
              <a:buNone/>
            </a:pPr>
            <a:r>
              <a:rPr lang="tr-TR" sz="5600" dirty="0">
                <a:latin typeface="Arial Black" panose="020B0A04020102020204" pitchFamily="34" charset="0"/>
              </a:rPr>
              <a:t>     [2] Çaykur,2011.Çay İşletmeleri Genel Müdürlüğü Çay Sektör Raporu, Rize.</a:t>
            </a:r>
          </a:p>
          <a:p>
            <a:pPr marL="0" indent="0">
              <a:buNone/>
            </a:pPr>
            <a:r>
              <a:rPr lang="tr-TR" sz="5600" dirty="0">
                <a:latin typeface="Arial Black" panose="020B0A04020102020204" pitchFamily="34" charset="0"/>
              </a:rPr>
              <a:t>     [3] Özden, V. D. 2009. Türkiye Siyah Çay Sektör Raporu, Avrupa İşletmeler Ağı-Karadeniz</a:t>
            </a:r>
          </a:p>
          <a:p>
            <a:pPr marL="0" indent="0">
              <a:buNone/>
            </a:pPr>
            <a:r>
              <a:rPr lang="tr-TR" sz="5600" dirty="0">
                <a:latin typeface="Arial Black" panose="020B0A04020102020204" pitchFamily="34" charset="0"/>
              </a:rPr>
              <a:t>     [4] http://www.tuik.gov.tr/PreTablo.do?alt_id=45 (Erişim Tarihi: 05.07.2012)</a:t>
            </a:r>
          </a:p>
          <a:p>
            <a:pPr marL="0" indent="0">
              <a:buNone/>
            </a:pPr>
            <a:r>
              <a:rPr lang="tr-TR" sz="5600" dirty="0">
                <a:latin typeface="Arial Black" panose="020B0A04020102020204" pitchFamily="34" charset="0"/>
              </a:rPr>
              <a:t>     [5] Akova, Y. 2008. Siyah Çay, TC. Başbakanlık Dış Ticaret Müsteşarlığı İhracatı Geliştirme Etüt Merkezi, Ankara. </a:t>
            </a:r>
          </a:p>
          <a:p>
            <a:pPr marL="0" indent="0">
              <a:buNone/>
            </a:pPr>
            <a:r>
              <a:rPr lang="tr-TR" sz="5600" dirty="0">
                <a:latin typeface="Arial Black" panose="020B0A04020102020204" pitchFamily="34" charset="0"/>
              </a:rPr>
              <a:t>     [6] Başer, A. 2006. Türkiye’de Tarım Destekleme Politikaları ve Çay Sektörü, Marmara Üniversitesi Sosyal Bilimler  </a:t>
            </a:r>
          </a:p>
          <a:p>
            <a:pPr marL="0" indent="0">
              <a:buNone/>
            </a:pPr>
            <a:r>
              <a:rPr lang="tr-TR" sz="5600" dirty="0">
                <a:latin typeface="Arial Black" panose="020B0A04020102020204" pitchFamily="34" charset="0"/>
              </a:rPr>
              <a:t>Enstitüsü İktisat Anabilim Dalı    Yüksek Lisans Tezi, İstanbul.</a:t>
            </a:r>
          </a:p>
          <a:p>
            <a:pPr marL="0" indent="0">
              <a:buNone/>
            </a:pPr>
            <a:r>
              <a:rPr lang="tr-TR" sz="5600" dirty="0">
                <a:latin typeface="Arial Black" panose="020B0A04020102020204" pitchFamily="34" charset="0"/>
              </a:rPr>
              <a:t>     [7] Gül çubuk, B., Albayrak, M., Güneş, E., 2003. Türkiye’de Çay Üretim-İşleme Ekonomisi Ve Çay Politikalarının Üretici </a:t>
            </a:r>
          </a:p>
          <a:p>
            <a:pPr marL="0" indent="0">
              <a:buNone/>
            </a:pPr>
            <a:r>
              <a:rPr lang="tr-TR" sz="5600" dirty="0">
                <a:latin typeface="Arial Black" panose="020B0A04020102020204" pitchFamily="34" charset="0"/>
              </a:rPr>
              <a:t>Davranışlarına Etkisi, Tek Gıda-İş Sendikası Yayınları, Ankara.</a:t>
            </a:r>
          </a:p>
          <a:p>
            <a:pPr marL="0" indent="0">
              <a:buNone/>
            </a:pPr>
            <a:endParaRPr lang="tr-TR" sz="5600" dirty="0">
              <a:latin typeface="Arial Black" panose="020B0A04020102020204" pitchFamily="34" charset="0"/>
            </a:endParaRPr>
          </a:p>
          <a:p>
            <a:pPr marL="0" indent="0">
              <a:buNone/>
            </a:pPr>
            <a:endParaRPr lang="tr-TR" sz="3400" dirty="0">
              <a:latin typeface="Arial Black" panose="020B0A04020102020204" pitchFamily="34" charset="0"/>
            </a:endParaRPr>
          </a:p>
          <a:p>
            <a:pPr marL="0" indent="0">
              <a:buNone/>
            </a:pPr>
            <a:r>
              <a:rPr lang="tr-TR" sz="7200" dirty="0">
                <a:latin typeface="Arial Black" panose="020B0A04020102020204" pitchFamily="34" charset="0"/>
              </a:rPr>
              <a:t>   </a:t>
            </a:r>
          </a:p>
          <a:p>
            <a:pPr marL="0" indent="0">
              <a:buNone/>
            </a:pPr>
            <a:endParaRPr lang="tr-TR" sz="7200" dirty="0">
              <a:solidFill>
                <a:schemeClr val="bg2">
                  <a:lumMod val="50000"/>
                </a:schemeClr>
              </a:solidFill>
              <a:latin typeface="Arial Black" panose="020B0A04020102020204" pitchFamily="34" charset="0"/>
            </a:endParaRPr>
          </a:p>
          <a:p>
            <a:endParaRPr lang="tr-TR" sz="5600" dirty="0">
              <a:solidFill>
                <a:schemeClr val="bg2">
                  <a:lumMod val="50000"/>
                </a:schemeClr>
              </a:solidFill>
              <a:latin typeface="Arial Black" panose="020B0A04020102020204" pitchFamily="34" charset="0"/>
            </a:endParaRPr>
          </a:p>
          <a:p>
            <a:endParaRPr lang="tr-TR" u="sng" dirty="0"/>
          </a:p>
          <a:p>
            <a:endParaRPr lang="tr-TR" u="sng" dirty="0"/>
          </a:p>
          <a:p>
            <a:endParaRPr lang="tr-TR" dirty="0"/>
          </a:p>
          <a:p>
            <a:endParaRPr lang="tr-TR" dirty="0"/>
          </a:p>
        </p:txBody>
      </p:sp>
      <p:sp>
        <p:nvSpPr>
          <p:cNvPr id="4" name="Slayt Numarası Yer Tutucusu 3"/>
          <p:cNvSpPr>
            <a:spLocks noGrp="1"/>
          </p:cNvSpPr>
          <p:nvPr>
            <p:ph type="sldNum" sz="quarter" idx="12"/>
          </p:nvPr>
        </p:nvSpPr>
        <p:spPr>
          <a:xfrm>
            <a:off x="10471688" y="6188075"/>
            <a:ext cx="1142245" cy="669925"/>
          </a:xfrm>
        </p:spPr>
        <p:txBody>
          <a:bodyPr/>
          <a:lstStyle/>
          <a:p>
            <a:fld id="{2DCBF626-853D-42EC-91B9-E3F1B6290BFA}" type="slidenum">
              <a:rPr lang="tr-TR" sz="2400" b="1" i="1" smtClean="0">
                <a:latin typeface="Arial Black" panose="020B0A04020102020204" pitchFamily="34" charset="0"/>
              </a:rPr>
              <a:t>44</a:t>
            </a:fld>
            <a:endParaRPr lang="tr-TR" sz="2400" b="1" i="1" dirty="0">
              <a:latin typeface="Arial Black" panose="020B0A04020102020204" pitchFamily="34" charset="0"/>
            </a:endParaRPr>
          </a:p>
        </p:txBody>
      </p:sp>
      <p:sp>
        <p:nvSpPr>
          <p:cNvPr id="2" name="Metin kutusu 1"/>
          <p:cNvSpPr txBox="1"/>
          <p:nvPr/>
        </p:nvSpPr>
        <p:spPr>
          <a:xfrm>
            <a:off x="534770" y="0"/>
            <a:ext cx="5743977" cy="369332"/>
          </a:xfrm>
          <a:prstGeom prst="rect">
            <a:avLst/>
          </a:prstGeom>
          <a:noFill/>
        </p:spPr>
        <p:txBody>
          <a:bodyPr wrap="square" rtlCol="0">
            <a:spAutoFit/>
          </a:bodyPr>
          <a:lstStyle/>
          <a:p>
            <a:pPr algn="ctr"/>
            <a:r>
              <a:rPr lang="tr-TR" b="1" i="1" u="sng" dirty="0">
                <a:solidFill>
                  <a:srgbClr val="C00000"/>
                </a:solidFill>
                <a:latin typeface="Arial Black" panose="020B0A04020102020204" pitchFamily="34" charset="0"/>
              </a:rPr>
              <a:t>KAYNAKLAR:</a:t>
            </a:r>
          </a:p>
        </p:txBody>
      </p:sp>
      <p:pic>
        <p:nvPicPr>
          <p:cNvPr id="6" name="Resim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37358" y="123265"/>
            <a:ext cx="3076575" cy="1905000"/>
          </a:xfrm>
          <a:prstGeom prst="rect">
            <a:avLst/>
          </a:prstGeom>
        </p:spPr>
      </p:pic>
    </p:spTree>
    <p:extLst>
      <p:ext uri="{BB962C8B-B14F-4D97-AF65-F5344CB8AC3E}">
        <p14:creationId xmlns:p14="http://schemas.microsoft.com/office/powerpoint/2010/main" val="4144997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sndAc>
          <p:stSnd>
            <p:snd r:embed="rId3" name="bomb.wav"/>
          </p:stSnd>
        </p:sndAc>
      </p:transition>
    </mc:Choice>
    <mc:Fallback xmlns="">
      <p:transition spd="slow" advClick="0">
        <p:fade/>
        <p:sndAc>
          <p:stSnd>
            <p:snd r:embed="rId16"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arn(inVertical)">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arn(inVertical)">
                                      <p:cBhvr>
                                        <p:cTn id="17" dur="500"/>
                                        <p:tgtEl>
                                          <p:spTgt spid="3">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arn(inVertical)">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barn(inVertical)">
                                      <p:cBhvr>
                                        <p:cTn id="27" dur="500"/>
                                        <p:tgtEl>
                                          <p:spTgt spid="3">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arn(inVertical)">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barn(inVertical)">
                                      <p:cBhvr>
                                        <p:cTn id="37" dur="500"/>
                                        <p:tgtEl>
                                          <p:spTgt spid="3">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barn(inVertical)">
                                      <p:cBhvr>
                                        <p:cTn id="42" dur="500"/>
                                        <p:tgtEl>
                                          <p:spTgt spid="3">
                                            <p:txEl>
                                              <p:pRg st="14" end="1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animEffect transition="in" filter="barn(inVertical)">
                                      <p:cBhvr>
                                        <p:cTn id="47" dur="500"/>
                                        <p:tgtEl>
                                          <p:spTgt spid="3">
                                            <p:txEl>
                                              <p:pRg st="15" end="1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16" end="16"/>
                                            </p:txEl>
                                          </p:spTgt>
                                        </p:tgtEl>
                                        <p:attrNameLst>
                                          <p:attrName>style.visibility</p:attrName>
                                        </p:attrNameLst>
                                      </p:cBhvr>
                                      <p:to>
                                        <p:strVal val="visible"/>
                                      </p:to>
                                    </p:set>
                                    <p:animEffect transition="in" filter="barn(inVertical)">
                                      <p:cBhvr>
                                        <p:cTn id="52" dur="500"/>
                                        <p:tgtEl>
                                          <p:spTgt spid="3">
                                            <p:txEl>
                                              <p:pRg st="16" end="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animEffect transition="in" filter="barn(inVertical)">
                                      <p:cBhvr>
                                        <p:cTn id="57" dur="500"/>
                                        <p:tgtEl>
                                          <p:spTgt spid="3">
                                            <p:txEl>
                                              <p:pRg st="17" end="1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18" end="18"/>
                                            </p:txEl>
                                          </p:spTgt>
                                        </p:tgtEl>
                                        <p:attrNameLst>
                                          <p:attrName>style.visibility</p:attrName>
                                        </p:attrNameLst>
                                      </p:cBhvr>
                                      <p:to>
                                        <p:strVal val="visible"/>
                                      </p:to>
                                    </p:set>
                                    <p:animEffect transition="in" filter="barn(inVertical)">
                                      <p:cBhvr>
                                        <p:cTn id="62" dur="500"/>
                                        <p:tgtEl>
                                          <p:spTgt spid="3">
                                            <p:txEl>
                                              <p:pRg st="18" end="1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Effect transition="in" filter="barn(inVertical)">
                                      <p:cBhvr>
                                        <p:cTn id="67" dur="500"/>
                                        <p:tgtEl>
                                          <p:spTgt spid="3">
                                            <p:txEl>
                                              <p:pRg st="19" end="1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
                                            <p:txEl>
                                              <p:pRg st="20" end="20"/>
                                            </p:txEl>
                                          </p:spTgt>
                                        </p:tgtEl>
                                        <p:attrNameLst>
                                          <p:attrName>style.visibility</p:attrName>
                                        </p:attrNameLst>
                                      </p:cBhvr>
                                      <p:to>
                                        <p:strVal val="visible"/>
                                      </p:to>
                                    </p:set>
                                    <p:animEffect transition="in" filter="barn(inVertical)">
                                      <p:cBhvr>
                                        <p:cTn id="72" dur="500"/>
                                        <p:tgtEl>
                                          <p:spTgt spid="3">
                                            <p:txEl>
                                              <p:pRg st="20" end="2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
                                            <p:txEl>
                                              <p:pRg st="21" end="21"/>
                                            </p:txEl>
                                          </p:spTgt>
                                        </p:tgtEl>
                                        <p:attrNameLst>
                                          <p:attrName>style.visibility</p:attrName>
                                        </p:attrNameLst>
                                      </p:cBhvr>
                                      <p:to>
                                        <p:strVal val="visible"/>
                                      </p:to>
                                    </p:set>
                                    <p:animEffect transition="in" filter="barn(inVertical)">
                                      <p:cBhvr>
                                        <p:cTn id="77" dur="500"/>
                                        <p:tgtEl>
                                          <p:spTgt spid="3">
                                            <p:txEl>
                                              <p:pRg st="21" end="2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
                                            <p:txEl>
                                              <p:pRg st="22" end="22"/>
                                            </p:txEl>
                                          </p:spTgt>
                                        </p:tgtEl>
                                        <p:attrNameLst>
                                          <p:attrName>style.visibility</p:attrName>
                                        </p:attrNameLst>
                                      </p:cBhvr>
                                      <p:to>
                                        <p:strVal val="visible"/>
                                      </p:to>
                                    </p:set>
                                    <p:animEffect transition="in" filter="barn(inVertical)">
                                      <p:cBhvr>
                                        <p:cTn id="82" dur="500"/>
                                        <p:tgtEl>
                                          <p:spTgt spid="3">
                                            <p:txEl>
                                              <p:pRg st="22" end="2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
                                            <p:txEl>
                                              <p:pRg st="23" end="23"/>
                                            </p:txEl>
                                          </p:spTgt>
                                        </p:tgtEl>
                                        <p:attrNameLst>
                                          <p:attrName>style.visibility</p:attrName>
                                        </p:attrNameLst>
                                      </p:cBhvr>
                                      <p:to>
                                        <p:strVal val="visible"/>
                                      </p:to>
                                    </p:set>
                                    <p:animEffect transition="in" filter="barn(inVertical)">
                                      <p:cBhvr>
                                        <p:cTn id="87" dur="500"/>
                                        <p:tgtEl>
                                          <p:spTgt spid="3">
                                            <p:txEl>
                                              <p:pRg st="23" end="2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
                                            <p:txEl>
                                              <p:pRg st="24" end="24"/>
                                            </p:txEl>
                                          </p:spTgt>
                                        </p:tgtEl>
                                        <p:attrNameLst>
                                          <p:attrName>style.visibility</p:attrName>
                                        </p:attrNameLst>
                                      </p:cBhvr>
                                      <p:to>
                                        <p:strVal val="visible"/>
                                      </p:to>
                                    </p:set>
                                    <p:animEffect transition="in" filter="barn(inVertical)">
                                      <p:cBhvr>
                                        <p:cTn id="92" dur="500"/>
                                        <p:tgtEl>
                                          <p:spTgt spid="3">
                                            <p:txEl>
                                              <p:pRg st="24" end="2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
                                            <p:txEl>
                                              <p:pRg st="25" end="25"/>
                                            </p:txEl>
                                          </p:spTgt>
                                        </p:tgtEl>
                                        <p:attrNameLst>
                                          <p:attrName>style.visibility</p:attrName>
                                        </p:attrNameLst>
                                      </p:cBhvr>
                                      <p:to>
                                        <p:strVal val="visible"/>
                                      </p:to>
                                    </p:set>
                                    <p:animEffect transition="in" filter="barn(inVertical)">
                                      <p:cBhvr>
                                        <p:cTn id="97" dur="500"/>
                                        <p:tgtEl>
                                          <p:spTgt spid="3">
                                            <p:txEl>
                                              <p:pRg st="25" end="2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
                                            <p:txEl>
                                              <p:pRg st="26" end="26"/>
                                            </p:txEl>
                                          </p:spTgt>
                                        </p:tgtEl>
                                        <p:attrNameLst>
                                          <p:attrName>style.visibility</p:attrName>
                                        </p:attrNameLst>
                                      </p:cBhvr>
                                      <p:to>
                                        <p:strVal val="visible"/>
                                      </p:to>
                                    </p:set>
                                    <p:animEffect transition="in" filter="barn(inVertical)">
                                      <p:cBhvr>
                                        <p:cTn id="102" dur="500"/>
                                        <p:tgtEl>
                                          <p:spTgt spid="3">
                                            <p:txEl>
                                              <p:pRg st="26" end="2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
                                            <p:txEl>
                                              <p:pRg st="27" end="27"/>
                                            </p:txEl>
                                          </p:spTgt>
                                        </p:tgtEl>
                                        <p:attrNameLst>
                                          <p:attrName>style.visibility</p:attrName>
                                        </p:attrNameLst>
                                      </p:cBhvr>
                                      <p:to>
                                        <p:strVal val="visible"/>
                                      </p:to>
                                    </p:set>
                                    <p:animEffect transition="in" filter="barn(inVertical)">
                                      <p:cBhvr>
                                        <p:cTn id="107" dur="500"/>
                                        <p:tgtEl>
                                          <p:spTgt spid="3">
                                            <p:txEl>
                                              <p:pRg st="27" end="27"/>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
                                            <p:txEl>
                                              <p:pRg st="28" end="28"/>
                                            </p:txEl>
                                          </p:spTgt>
                                        </p:tgtEl>
                                        <p:attrNameLst>
                                          <p:attrName>style.visibility</p:attrName>
                                        </p:attrNameLst>
                                      </p:cBhvr>
                                      <p:to>
                                        <p:strVal val="visible"/>
                                      </p:to>
                                    </p:set>
                                    <p:animEffect transition="in" filter="barn(inVertical)">
                                      <p:cBhvr>
                                        <p:cTn id="112" dur="500"/>
                                        <p:tgtEl>
                                          <p:spTgt spid="3">
                                            <p:txEl>
                                              <p:pRg st="28" end="28"/>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
                                            <p:txEl>
                                              <p:pRg st="31" end="31"/>
                                            </p:txEl>
                                          </p:spTgt>
                                        </p:tgtEl>
                                        <p:attrNameLst>
                                          <p:attrName>style.visibility</p:attrName>
                                        </p:attrNameLst>
                                      </p:cBhvr>
                                      <p:to>
                                        <p:strVal val="visible"/>
                                      </p:to>
                                    </p:set>
                                    <p:animEffect transition="in" filter="barn(inVertical)">
                                      <p:cBhvr>
                                        <p:cTn id="117" dur="500"/>
                                        <p:tgtEl>
                                          <p:spTgt spid="3">
                                            <p:txEl>
                                              <p:pRg st="31" end="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a:xfrm>
            <a:off x="10890783" y="6053756"/>
            <a:ext cx="753545" cy="365125"/>
          </a:xfrm>
        </p:spPr>
        <p:txBody>
          <a:bodyPr/>
          <a:lstStyle/>
          <a:p>
            <a:fld id="{2DCBF626-853D-42EC-91B9-E3F1B6290BFA}" type="slidenum">
              <a:rPr lang="tr-TR" sz="2400" b="1" i="1" smtClean="0"/>
              <a:t>45</a:t>
            </a:fld>
            <a:endParaRPr lang="tr-TR" sz="2400" b="1" i="1"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939" y="2713656"/>
            <a:ext cx="2133600" cy="3705225"/>
          </a:xfrm>
          <a:prstGeom prst="rect">
            <a:avLst/>
          </a:prstGeom>
        </p:spPr>
      </p:pic>
      <p:sp>
        <p:nvSpPr>
          <p:cNvPr id="3" name="Metin kutusu 2"/>
          <p:cNvSpPr txBox="1"/>
          <p:nvPr/>
        </p:nvSpPr>
        <p:spPr>
          <a:xfrm>
            <a:off x="798490" y="1648496"/>
            <a:ext cx="8826455" cy="1200329"/>
          </a:xfrm>
          <a:prstGeom prst="rect">
            <a:avLst/>
          </a:prstGeom>
          <a:noFill/>
        </p:spPr>
        <p:txBody>
          <a:bodyPr wrap="none" rtlCol="0">
            <a:spAutoFit/>
          </a:bodyPr>
          <a:lstStyle/>
          <a:p>
            <a:r>
              <a:rPr lang="tr-TR" dirty="0"/>
              <a:t>   </a:t>
            </a:r>
            <a:r>
              <a:rPr lang="tr-TR" sz="2400" dirty="0">
                <a:latin typeface="Agency FB" panose="020B0503020202020204" pitchFamily="34" charset="0"/>
              </a:rPr>
              <a:t>Bu ödevi vererek bu bilgilere ulaşmamızı sağlayan Sayın YRD. DOÇ. Tuba ERDOĞAN ve</a:t>
            </a:r>
          </a:p>
          <a:p>
            <a:r>
              <a:rPr lang="tr-TR" sz="2400" dirty="0">
                <a:latin typeface="Agency FB" panose="020B0503020202020204" pitchFamily="34" charset="0"/>
              </a:rPr>
              <a:t>araştırmada bize yardımcı olan  Sayın Muammer DEMET Bey’e katkılarından dolayı </a:t>
            </a:r>
          </a:p>
          <a:p>
            <a:r>
              <a:rPr lang="tr-TR" sz="2400" dirty="0">
                <a:latin typeface="Agency FB" panose="020B0503020202020204" pitchFamily="34" charset="0"/>
              </a:rPr>
              <a:t>çok teşekkür ederiz. </a:t>
            </a:r>
          </a:p>
        </p:txBody>
      </p:sp>
    </p:spTree>
    <p:extLst>
      <p:ext uri="{BB962C8B-B14F-4D97-AF65-F5344CB8AC3E}">
        <p14:creationId xmlns:p14="http://schemas.microsoft.com/office/powerpoint/2010/main" val="2544797867"/>
      </p:ext>
    </p:extLst>
  </p:cSld>
  <p:clrMapOvr>
    <a:masterClrMapping/>
  </p:clrMapOvr>
  <mc:AlternateContent xmlns:mc="http://schemas.openxmlformats.org/markup-compatibility/2006" xmlns:p14="http://schemas.microsoft.com/office/powerpoint/2010/main">
    <mc:Choice Requires="p14">
      <p:transition p14:dur="250">
        <p14:vortex dir="r"/>
        <p:sndAc>
          <p:stSnd>
            <p:snd r:embed="rId2" name="bomb.wav"/>
          </p:stSnd>
        </p:sndAc>
      </p:transition>
    </mc:Choice>
    <mc:Fallback xmlns="">
      <p:transition advClick="0">
        <p:fade/>
        <p:sndAc>
          <p:stSnd>
            <p:snd r:embed="rId4" name="bomb.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23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311727"/>
            <a:ext cx="6199322" cy="6135567"/>
          </a:xfrm>
        </p:spPr>
        <p:txBody>
          <a:bodyPr>
            <a:normAutofit fontScale="77500" lnSpcReduction="20000"/>
          </a:bodyPr>
          <a:lstStyle/>
          <a:p>
            <a:pPr marL="0" indent="0">
              <a:buNone/>
            </a:pPr>
            <a:r>
              <a:rPr lang="tr-TR" dirty="0">
                <a:solidFill>
                  <a:schemeClr val="bg1"/>
                </a:solidFill>
                <a:latin typeface="Arial Rounded MT Bold" panose="020F0704030504030204" pitchFamily="34" charset="0"/>
                <a:cs typeface="Aharoni" panose="02010803020104030203" pitchFamily="2" charset="-79"/>
              </a:rPr>
              <a:t>    </a:t>
            </a:r>
          </a:p>
          <a:p>
            <a:pPr marL="0" indent="0">
              <a:buNone/>
            </a:pPr>
            <a:r>
              <a:rPr lang="tr-TR" sz="2400" dirty="0">
                <a:solidFill>
                  <a:schemeClr val="bg1"/>
                </a:solidFill>
                <a:latin typeface="Arial Rounded MT Bold" panose="020F0704030504030204" pitchFamily="34" charset="0"/>
                <a:cs typeface="Aharoni" panose="02010803020104030203" pitchFamily="2" charset="-79"/>
              </a:rPr>
              <a:t>  </a:t>
            </a:r>
            <a:r>
              <a:rPr lang="tr-TR" sz="3100" dirty="0">
                <a:solidFill>
                  <a:schemeClr val="bg1"/>
                </a:solidFill>
                <a:latin typeface="Arial Rounded MT Bold" panose="020F0704030504030204" pitchFamily="34" charset="0"/>
                <a:cs typeface="Aharoni" panose="02010803020104030203" pitchFamily="2" charset="-79"/>
              </a:rPr>
              <a:t>Türkiye’de çay tarımının başlangıcı   1917 yılına kadar uzanmaktadır.    Yapılan inceleme sonucu hazırlanan raporda, Batum ile benzer ekolojiye sahip Doğu Karadeniz Bölgesi’nde çay ve narenciye bitkilerinin yetiştirilebileceği belirtilmiştir.</a:t>
            </a:r>
          </a:p>
          <a:p>
            <a:pPr marL="0" indent="0">
              <a:buNone/>
            </a:pPr>
            <a:r>
              <a:rPr lang="tr-TR" sz="3100" dirty="0">
                <a:solidFill>
                  <a:schemeClr val="bg1"/>
                </a:solidFill>
                <a:latin typeface="Arial Rounded MT Bold" panose="020F0704030504030204" pitchFamily="34" charset="0"/>
                <a:cs typeface="Aharoni" panose="02010803020104030203" pitchFamily="2" charset="-79"/>
              </a:rPr>
              <a:t>    Bölgede yaşanan işsizlik, göç ve ekonomik sorunların çözüme kavuşturulması için, 1917 yılında hazırlanan rapor da dikkate alınarak, TBMM’de 1924 yılında Rize ilinde ve Borçka kazasında fındık, portakal, mandalina, limon ve çay yetiştirilmesine dair 407 sayılı kanun ile kabul edilmiştir. Çay tarımı bu kanunun ile yasal güvenceye kavuşturulmuştur</a:t>
            </a:r>
            <a:r>
              <a:rPr lang="tr-TR" sz="2600" dirty="0">
                <a:solidFill>
                  <a:schemeClr val="bg1"/>
                </a:solidFill>
                <a:latin typeface="Constantia" panose="02030602050306030303" pitchFamily="18" charset="0"/>
                <a:cs typeface="Aharoni" panose="02010803020104030203" pitchFamily="2" charset="-79"/>
              </a:rPr>
              <a:t>.</a:t>
            </a:r>
            <a:endParaRPr lang="tr-TR" sz="2600" dirty="0"/>
          </a:p>
        </p:txBody>
      </p:sp>
      <p:pic>
        <p:nvPicPr>
          <p:cNvPr id="3074" name="Picture 2" descr="http://biriz.biz/cay/turkiye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9322" y="1363850"/>
            <a:ext cx="5992678" cy="55251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a:xfrm>
            <a:off x="4394682" y="6047510"/>
            <a:ext cx="1142245" cy="669925"/>
          </a:xfrm>
        </p:spPr>
        <p:txBody>
          <a:bodyPr/>
          <a:lstStyle/>
          <a:p>
            <a:r>
              <a:rPr lang="tr-TR" sz="2400" i="1" dirty="0">
                <a:latin typeface="Arial Black" panose="020B0A04020102020204" pitchFamily="34" charset="0"/>
              </a:rPr>
              <a:t>5</a:t>
            </a:r>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4207" y="-461898"/>
            <a:ext cx="1333500" cy="1905000"/>
          </a:xfrm>
          <a:prstGeom prst="rect">
            <a:avLst/>
          </a:prstGeom>
        </p:spPr>
      </p:pic>
    </p:spTree>
    <p:extLst>
      <p:ext uri="{BB962C8B-B14F-4D97-AF65-F5344CB8AC3E}">
        <p14:creationId xmlns:p14="http://schemas.microsoft.com/office/powerpoint/2010/main" val="713356493"/>
      </p:ext>
    </p:extLst>
  </p:cSld>
  <p:clrMapOvr>
    <a:masterClrMapping/>
  </p:clrMapOvr>
  <mc:AlternateContent xmlns:mc="http://schemas.openxmlformats.org/markup-compatibility/2006" xmlns:p14="http://schemas.microsoft.com/office/powerpoint/2010/main">
    <mc:Choice Requires="p14">
      <p:transition spd="slow" p14:dur="1400" advClick="0">
        <p14:ripple/>
        <p:sndAc>
          <p:stSnd>
            <p:snd r:embed="rId2" name="bomb.wav"/>
          </p:stSnd>
        </p:sndAc>
      </p:transition>
    </mc:Choice>
    <mc:Fallback xmlns="">
      <p:transition spd="slow" advClick="0">
        <p:fad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25" dur="1000" fill="hold"/>
                                        <p:tgtEl>
                                          <p:spTgt spid="3074"/>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84236" y="624110"/>
            <a:ext cx="2720377" cy="1280890"/>
          </a:xfrm>
        </p:spPr>
        <p:txBody>
          <a:bodyPr/>
          <a:lstStyle/>
          <a:p>
            <a:br>
              <a:rPr lang="tr-TR" dirty="0"/>
            </a:br>
            <a:endParaRPr lang="tr-TR" dirty="0"/>
          </a:p>
        </p:txBody>
      </p:sp>
      <p:sp>
        <p:nvSpPr>
          <p:cNvPr id="3" name="İçerik Yer Tutucusu 2"/>
          <p:cNvSpPr>
            <a:spLocks noGrp="1"/>
          </p:cNvSpPr>
          <p:nvPr>
            <p:ph idx="1"/>
          </p:nvPr>
        </p:nvSpPr>
        <p:spPr>
          <a:xfrm>
            <a:off x="427003" y="0"/>
            <a:ext cx="5330706" cy="6837219"/>
          </a:xfrm>
          <a:noFill/>
          <a:ln>
            <a:noFill/>
          </a:ln>
        </p:spPr>
        <p:txBody>
          <a:bodyPr>
            <a:normAutofit/>
          </a:bodyPr>
          <a:lstStyle/>
          <a:p>
            <a:pPr marL="0" indent="0">
              <a:buNone/>
            </a:pPr>
            <a:r>
              <a:rPr lang="tr-TR" sz="2100" dirty="0">
                <a:solidFill>
                  <a:schemeClr val="bg1"/>
                </a:solidFill>
                <a:latin typeface="Arial Rounded MT Bold" panose="020F0704030504030204" pitchFamily="34" charset="0"/>
              </a:rPr>
              <a:t>    1924 yılından 1937 yılına kadar yapılan çalışmaların olumlu sonuç vermesiyle Batum’dan 1937 yılında      20 ton, 1939 yılında 30 ton, 1940 yılında 40 ton çay tohumu ithal edilerek çay bahçesi tesisi çalışmalarına başlanmıştır. İlk yaş çay yaprağı hasadı ve kuru çay üretimi 1938 yılında gerçekleştirilmiştir.</a:t>
            </a:r>
          </a:p>
          <a:p>
            <a:pPr marL="0" indent="0">
              <a:buNone/>
            </a:pPr>
            <a:r>
              <a:rPr lang="tr-TR" sz="2100" dirty="0">
                <a:solidFill>
                  <a:schemeClr val="bg1"/>
                </a:solidFill>
                <a:latin typeface="Arial Rounded MT Bold" panose="020F0704030504030204" pitchFamily="34" charset="0"/>
              </a:rPr>
              <a:t>    1940 yılında çıkarılan 3788 Sayılı Çay Kanunu ile ülkemiz çaycılığı yasal olarak güvence altına alınmıştır ve çay bahçesi kuracaklara ruhsatname alma zorunluluğu getirilmiştir.</a:t>
            </a:r>
          </a:p>
        </p:txBody>
      </p:sp>
      <p:pic>
        <p:nvPicPr>
          <p:cNvPr id="4098" name="Picture 2" descr="http://biriz.biz/cay/turkiye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800" y="904875"/>
            <a:ext cx="6142200" cy="595312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a:xfrm>
            <a:off x="4323373" y="6001039"/>
            <a:ext cx="1142245" cy="669925"/>
          </a:xfrm>
        </p:spPr>
        <p:txBody>
          <a:bodyPr/>
          <a:lstStyle/>
          <a:p>
            <a:endParaRPr lang="tr-TR" i="1" dirty="0">
              <a:latin typeface="Arial Black" panose="020B0A04020102020204" pitchFamily="34" charset="0"/>
            </a:endParaRPr>
          </a:p>
          <a:p>
            <a:endParaRPr lang="tr-TR" i="1" dirty="0">
              <a:latin typeface="Arial Black" panose="020B0A04020102020204" pitchFamily="34" charset="0"/>
            </a:endParaRPr>
          </a:p>
          <a:p>
            <a:endParaRPr lang="tr-TR" i="1" dirty="0">
              <a:latin typeface="Arial Black" panose="020B0A04020102020204" pitchFamily="34" charset="0"/>
            </a:endParaRPr>
          </a:p>
          <a:p>
            <a:endParaRPr lang="tr-TR" i="1" dirty="0">
              <a:latin typeface="Arial Black" panose="020B0A04020102020204" pitchFamily="34" charset="0"/>
            </a:endParaRPr>
          </a:p>
          <a:p>
            <a:endParaRPr lang="tr-TR" i="1" dirty="0">
              <a:latin typeface="Arial Black" panose="020B0A04020102020204" pitchFamily="34" charset="0"/>
            </a:endParaRPr>
          </a:p>
          <a:p>
            <a:endParaRPr lang="tr-TR" i="1" dirty="0">
              <a:latin typeface="Arial Black" panose="020B0A04020102020204" pitchFamily="34" charset="0"/>
            </a:endParaRPr>
          </a:p>
          <a:p>
            <a:endParaRPr lang="tr-TR" i="1" dirty="0">
              <a:latin typeface="Arial Black" panose="020B0A04020102020204" pitchFamily="34" charset="0"/>
            </a:endParaRPr>
          </a:p>
          <a:p>
            <a:fld id="{2DCBF626-853D-42EC-91B9-E3F1B6290BFA}" type="slidenum">
              <a:rPr lang="tr-TR" sz="2400" i="1" smtClean="0">
                <a:latin typeface="Arial Black" panose="020B0A04020102020204" pitchFamily="34" charset="0"/>
              </a:rPr>
              <a:t>6</a:t>
            </a:fld>
            <a:endParaRPr lang="tr-TR" sz="2400" i="1" dirty="0">
              <a:latin typeface="Arial Black" panose="020B0A04020102020204" pitchFamily="34" charset="0"/>
            </a:endParaRPr>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2" y="180895"/>
            <a:ext cx="933450" cy="1323975"/>
          </a:xfrm>
          <a:prstGeom prst="rect">
            <a:avLst/>
          </a:prstGeom>
        </p:spPr>
      </p:pic>
    </p:spTree>
    <p:extLst>
      <p:ext uri="{BB962C8B-B14F-4D97-AF65-F5344CB8AC3E}">
        <p14:creationId xmlns:p14="http://schemas.microsoft.com/office/powerpoint/2010/main" val="1850142577"/>
      </p:ext>
    </p:extLst>
  </p:cSld>
  <p:clrMapOvr>
    <a:masterClrMapping/>
  </p:clrMapOvr>
  <mc:AlternateContent xmlns:mc="http://schemas.openxmlformats.org/markup-compatibility/2006" xmlns:p14="http://schemas.microsoft.com/office/powerpoint/2010/main">
    <mc:Choice Requires="p14">
      <p:transition spd="slow" p14:dur="1200" advClick="0">
        <p:dissolve/>
        <p:sndAc>
          <p:stSnd>
            <p:snd r:embed="rId2" name="bomb.wav"/>
          </p:stSnd>
        </p:sndAc>
      </p:transition>
    </mc:Choice>
    <mc:Fallback xmlns="">
      <p:transition spd="slow" advClick="0">
        <p:dissolve/>
        <p:sndAc>
          <p:stSnd>
            <p:snd r:embed="rId5"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style.rotation</p:attrName>
                                        </p:attrNameLst>
                                      </p:cBhvr>
                                      <p:tavLst>
                                        <p:tav tm="0">
                                          <p:val>
                                            <p:fltVal val="720"/>
                                          </p:val>
                                        </p:tav>
                                        <p:tav tm="100000">
                                          <p:val>
                                            <p:fltVal val="0"/>
                                          </p:val>
                                        </p:tav>
                                      </p:tavLst>
                                    </p:anim>
                                    <p:anim calcmode="lin" valueType="num">
                                      <p:cBhvr>
                                        <p:cTn id="9" dur="2000" fill="hold"/>
                                        <p:tgtEl>
                                          <p:spTgt spid="4098"/>
                                        </p:tgtEl>
                                        <p:attrNameLst>
                                          <p:attrName>ppt_h</p:attrName>
                                        </p:attrNameLst>
                                      </p:cBhvr>
                                      <p:tavLst>
                                        <p:tav tm="0">
                                          <p:val>
                                            <p:fltVal val="0"/>
                                          </p:val>
                                        </p:tav>
                                        <p:tav tm="100000">
                                          <p:val>
                                            <p:strVal val="#ppt_h"/>
                                          </p:val>
                                        </p:tav>
                                      </p:tavLst>
                                    </p:anim>
                                    <p:anim calcmode="lin" valueType="num">
                                      <p:cBhvr>
                                        <p:cTn id="10" dur="2000" fill="hold"/>
                                        <p:tgtEl>
                                          <p:spTgt spid="4098"/>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3"/>
          <p:cNvSpPr>
            <a:spLocks noGrp="1"/>
          </p:cNvSpPr>
          <p:nvPr>
            <p:ph idx="1"/>
          </p:nvPr>
        </p:nvSpPr>
        <p:spPr>
          <a:xfrm>
            <a:off x="1" y="688536"/>
            <a:ext cx="11928528" cy="3843124"/>
          </a:xfrm>
        </p:spPr>
        <p:txBody>
          <a:bodyPr>
            <a:normAutofit/>
          </a:bodyPr>
          <a:lstStyle/>
          <a:p>
            <a:r>
              <a:rPr lang="tr-TR" b="1" dirty="0">
                <a:solidFill>
                  <a:schemeClr val="bg1"/>
                </a:solidFill>
              </a:rPr>
              <a:t>   İlk çay işletme fabrikası, 1947 yılında 60 ton/gün kapasiteli Rize’de Merkez Çay Fabrikası adı altında işletmeye açılmıştır. Çay tarım alanlarının artması ve üretimin artması fabrika sayısının artmasına neden olmuştur.1973 yılında kurulan yaş çay fabrika sayısı 32’ye,        1985 yılında 45’e, 2007 yılında da (kamu ve özel sektör fabrikaları olarak faal olanlar) yaklaşık 200’e ulaşmıştır.</a:t>
            </a:r>
          </a:p>
          <a:p>
            <a:r>
              <a:rPr lang="tr-TR" b="1" dirty="0">
                <a:solidFill>
                  <a:schemeClr val="bg1"/>
                </a:solidFill>
              </a:rPr>
              <a:t>    1963 yılına kadar ithalat ile karşılanan iç tüketim talebi 1963’ten sonra yurt içi üretimi ile karşılanmaya başlamıştır.</a:t>
            </a:r>
          </a:p>
          <a:p>
            <a:r>
              <a:rPr lang="tr-TR" b="1" dirty="0">
                <a:solidFill>
                  <a:schemeClr val="bg1"/>
                </a:solidFill>
              </a:rPr>
              <a:t>Türkiye’de çay tarımı ve sanayi faaliyetleri 1938-1948 yılları arasında Devlet Ziraat İşletmeleri Kurumu’nca, 1949-1973 yılları arasında ise Tekel Genel Müdürlüğü ve Tarım Bakanlığı işbirliği ile sürmüştür.</a:t>
            </a:r>
          </a:p>
          <a:p>
            <a:endParaRPr lang="tr-TR" b="1" dirty="0">
              <a:solidFill>
                <a:schemeClr val="bg1"/>
              </a:solidFill>
            </a:endParaRPr>
          </a:p>
          <a:p>
            <a:endParaRPr lang="tr-TR" dirty="0"/>
          </a:p>
        </p:txBody>
      </p:sp>
      <p:sp>
        <p:nvSpPr>
          <p:cNvPr id="2" name="Slayt Numarası Yer Tutucusu 1"/>
          <p:cNvSpPr>
            <a:spLocks noGrp="1"/>
          </p:cNvSpPr>
          <p:nvPr>
            <p:ph type="sldNum" sz="quarter" idx="12"/>
          </p:nvPr>
        </p:nvSpPr>
        <p:spPr>
          <a:xfrm>
            <a:off x="10680488" y="6056501"/>
            <a:ext cx="1142245" cy="669925"/>
          </a:xfrm>
        </p:spPr>
        <p:txBody>
          <a:bodyPr/>
          <a:lstStyle/>
          <a:p>
            <a:fld id="{2DCBF626-853D-42EC-91B9-E3F1B6290BFA}" type="slidenum">
              <a:rPr lang="tr-TR" sz="2400" i="1" smtClean="0">
                <a:latin typeface="Arial Black" panose="020B0A04020102020204" pitchFamily="34" charset="0"/>
              </a:rPr>
              <a:t>7</a:t>
            </a:fld>
            <a:endParaRPr lang="tr-TR" sz="2400" i="1" dirty="0">
              <a:latin typeface="Arial Black" panose="020B0A04020102020204" pitchFamily="34" charset="0"/>
            </a:endParaRPr>
          </a:p>
        </p:txBody>
      </p:sp>
      <p:sp>
        <p:nvSpPr>
          <p:cNvPr id="9" name="İçerik Yer Tutucusu 2"/>
          <p:cNvSpPr txBox="1">
            <a:spLocks/>
          </p:cNvSpPr>
          <p:nvPr/>
        </p:nvSpPr>
        <p:spPr>
          <a:xfrm>
            <a:off x="0" y="3630000"/>
            <a:ext cx="11928529" cy="276146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prstClr val="white"/>
              </a:buClr>
            </a:pPr>
            <a:r>
              <a:rPr lang="tr-TR" b="1" dirty="0">
                <a:solidFill>
                  <a:prstClr val="black"/>
                </a:solidFill>
              </a:rPr>
              <a:t>  1971 tarihinde 1497 Sayılı Çay Kurumu Kanunu yürürlüğe konulmuştur. Bu kanun ile tarım, üretim ve pazarlama dahil tüm faaliyetler    Çay Kurumu Genel Müdürlüğüne devredilmiştir. Kurum tüzel kişiliğe sahip faaliyetlerinde ve sorumluluğu sermayesi ile sınırlı bir iktisadi kuruluş olarak, 1973 yılında Rize’de kurulmuştur.</a:t>
            </a:r>
          </a:p>
          <a:p>
            <a:pPr marL="0" indent="0">
              <a:buClr>
                <a:prstClr val="white"/>
              </a:buClr>
              <a:buNone/>
            </a:pPr>
            <a:endParaRPr lang="tr-TR" b="1" dirty="0">
              <a:solidFill>
                <a:prstClr val="black"/>
              </a:solidFill>
            </a:endParaRPr>
          </a:p>
          <a:p>
            <a:pPr>
              <a:buClr>
                <a:prstClr val="white"/>
              </a:buClr>
            </a:pPr>
            <a:endParaRPr lang="tr-TR" dirty="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118" y="4956309"/>
            <a:ext cx="2838345" cy="1901691"/>
          </a:xfrm>
          <a:prstGeom prst="rect">
            <a:avLst/>
          </a:prstGeom>
          <a:ln>
            <a:noFill/>
          </a:ln>
          <a:effectLst>
            <a:softEdge rad="112500"/>
          </a:effectLst>
        </p:spPr>
      </p:pic>
    </p:spTree>
    <p:extLst>
      <p:ext uri="{BB962C8B-B14F-4D97-AF65-F5344CB8AC3E}">
        <p14:creationId xmlns:p14="http://schemas.microsoft.com/office/powerpoint/2010/main" val="3566834130"/>
      </p:ext>
    </p:extLst>
  </p:cSld>
  <p:clrMapOvr>
    <a:masterClrMapping/>
  </p:clrMapOvr>
  <mc:AlternateContent xmlns:mc="http://schemas.openxmlformats.org/markup-compatibility/2006" xmlns:p14="http://schemas.microsoft.com/office/powerpoint/2010/main">
    <mc:Choice Requires="p14">
      <p:transition spd="slow" p14:dur="1200" advClick="0">
        <p14:prism/>
        <p:sndAc>
          <p:stSnd>
            <p:snd r:embed="rId2" name="bomb.wav"/>
          </p:stSnd>
        </p:sndAc>
      </p:transition>
    </mc:Choice>
    <mc:Fallback xmlns="">
      <p:transition spd="slow" advClick="0">
        <p:fade/>
        <p:sndAc>
          <p:stSnd>
            <p:snd r:embed="rId4"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10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5910" y="164318"/>
            <a:ext cx="8534400" cy="693811"/>
          </a:xfrm>
        </p:spPr>
        <p:txBody>
          <a:bodyPr>
            <a:normAutofit/>
          </a:bodyPr>
          <a:lstStyle/>
          <a:p>
            <a:r>
              <a:rPr lang="tr-TR" sz="2800" b="1" i="1" u="sng" dirty="0">
                <a:solidFill>
                  <a:schemeClr val="accent2">
                    <a:lumMod val="75000"/>
                  </a:schemeClr>
                </a:solidFill>
                <a:latin typeface="Algerian" panose="04020705040A02060702" pitchFamily="82" charset="0"/>
              </a:rPr>
              <a:t>2.ÇAY ÇEŞİTLERİ:</a:t>
            </a:r>
          </a:p>
        </p:txBody>
      </p:sp>
      <p:sp>
        <p:nvSpPr>
          <p:cNvPr id="3" name="İçerik Yer Tutucusu 2"/>
          <p:cNvSpPr>
            <a:spLocks noGrp="1"/>
          </p:cNvSpPr>
          <p:nvPr>
            <p:ph idx="1"/>
          </p:nvPr>
        </p:nvSpPr>
        <p:spPr>
          <a:xfrm>
            <a:off x="0" y="655991"/>
            <a:ext cx="12192000" cy="1055076"/>
          </a:xfrm>
        </p:spPr>
        <p:txBody>
          <a:bodyPr>
            <a:normAutofit/>
          </a:bodyPr>
          <a:lstStyle/>
          <a:p>
            <a:r>
              <a:rPr lang="tr-TR" sz="1800" b="1" i="1" dirty="0">
                <a:solidFill>
                  <a:schemeClr val="bg1"/>
                </a:solidFill>
              </a:rPr>
              <a:t>Çay "siyah", "</a:t>
            </a:r>
            <a:r>
              <a:rPr lang="tr-TR" sz="1800" b="1" i="1" dirty="0" err="1">
                <a:solidFill>
                  <a:schemeClr val="bg1"/>
                </a:solidFill>
              </a:rPr>
              <a:t>oolong</a:t>
            </a:r>
            <a:r>
              <a:rPr lang="tr-TR" sz="1800" b="1" i="1" dirty="0">
                <a:solidFill>
                  <a:schemeClr val="bg1"/>
                </a:solidFill>
              </a:rPr>
              <a:t>", "yeşil"  ve "beyaz" olarak dört kategoriye ayrılabilir. Hepsi "</a:t>
            </a:r>
            <a:r>
              <a:rPr lang="tr-TR" sz="1800" b="1" i="1" dirty="0" err="1">
                <a:solidFill>
                  <a:schemeClr val="bg1"/>
                </a:solidFill>
              </a:rPr>
              <a:t>Camelia</a:t>
            </a:r>
            <a:r>
              <a:rPr lang="tr-TR" sz="1800" b="1" i="1" dirty="0">
                <a:solidFill>
                  <a:schemeClr val="bg1"/>
                </a:solidFill>
              </a:rPr>
              <a:t> </a:t>
            </a:r>
            <a:r>
              <a:rPr lang="tr-TR" sz="1800" b="1" i="1" dirty="0" err="1">
                <a:solidFill>
                  <a:schemeClr val="bg1"/>
                </a:solidFill>
              </a:rPr>
              <a:t>Sinensis</a:t>
            </a:r>
            <a:r>
              <a:rPr lang="tr-TR" sz="1800" b="1" i="1" dirty="0">
                <a:solidFill>
                  <a:schemeClr val="bg1"/>
                </a:solidFill>
              </a:rPr>
              <a:t>" adlı bitkinin yapraklarından elde edilir. Çayları farklı kılan üretim aşamasındaki fermantasyondur.</a:t>
            </a:r>
          </a:p>
        </p:txBody>
      </p:sp>
      <p:sp>
        <p:nvSpPr>
          <p:cNvPr id="4" name="Slayt Numarası Yer Tutucusu 3"/>
          <p:cNvSpPr>
            <a:spLocks noGrp="1"/>
          </p:cNvSpPr>
          <p:nvPr>
            <p:ph type="sldNum" sz="quarter" idx="12"/>
          </p:nvPr>
        </p:nvSpPr>
        <p:spPr/>
        <p:txBody>
          <a:bodyPr/>
          <a:lstStyle/>
          <a:p>
            <a:fld id="{2DCBF626-853D-42EC-91B9-E3F1B6290BFA}" type="slidenum">
              <a:rPr lang="tr-TR" sz="2400" i="1" smtClean="0">
                <a:latin typeface="Arial Black" panose="020B0A04020102020204" pitchFamily="34" charset="0"/>
              </a:rPr>
              <a:t>8</a:t>
            </a:fld>
            <a:endParaRPr lang="tr-TR" sz="2400" i="1" dirty="0">
              <a:latin typeface="Arial Black" panose="020B0A04020102020204" pitchFamily="34" charset="0"/>
            </a:endParaRPr>
          </a:p>
        </p:txBody>
      </p:sp>
      <p:pic>
        <p:nvPicPr>
          <p:cNvPr id="6" name="Resim 5"/>
          <p:cNvPicPr>
            <a:picLocks noChangeAspect="1"/>
          </p:cNvPicPr>
          <p:nvPr/>
        </p:nvPicPr>
        <p:blipFill>
          <a:blip r:embed="rId4"/>
          <a:stretch>
            <a:fillRect/>
          </a:stretch>
        </p:blipFill>
        <p:spPr>
          <a:xfrm>
            <a:off x="-30946" y="1783171"/>
            <a:ext cx="1406769" cy="1040829"/>
          </a:xfrm>
          <a:prstGeom prst="rect">
            <a:avLst/>
          </a:prstGeom>
          <a:ln>
            <a:noFill/>
          </a:ln>
          <a:effectLst>
            <a:softEdge rad="112500"/>
          </a:effectLst>
        </p:spPr>
      </p:pic>
      <p:sp>
        <p:nvSpPr>
          <p:cNvPr id="7" name="Metin kutusu 6"/>
          <p:cNvSpPr txBox="1"/>
          <p:nvPr/>
        </p:nvSpPr>
        <p:spPr>
          <a:xfrm>
            <a:off x="1302676" y="1783171"/>
            <a:ext cx="10785231" cy="1908215"/>
          </a:xfrm>
          <a:prstGeom prst="rect">
            <a:avLst/>
          </a:prstGeom>
          <a:noFill/>
        </p:spPr>
        <p:txBody>
          <a:bodyPr wrap="square" rtlCol="0">
            <a:spAutoFit/>
          </a:bodyPr>
          <a:lstStyle/>
          <a:p>
            <a:r>
              <a:rPr lang="tr-TR" b="1" dirty="0">
                <a:solidFill>
                  <a:schemeClr val="bg1"/>
                </a:solidFill>
                <a:latin typeface="Arial Black" panose="020B0A04020102020204" pitchFamily="34" charset="0"/>
              </a:rPr>
              <a:t>Siyah Çay</a:t>
            </a:r>
            <a:br>
              <a:rPr lang="tr-TR" dirty="0">
                <a:solidFill>
                  <a:schemeClr val="bg1"/>
                </a:solidFill>
              </a:rPr>
            </a:br>
            <a:r>
              <a:rPr lang="tr-TR" sz="1600" dirty="0">
                <a:solidFill>
                  <a:schemeClr val="bg1"/>
                </a:solidFill>
                <a:latin typeface="Andalus" panose="02020603050405020304" pitchFamily="18" charset="-78"/>
                <a:cs typeface="Andalus" panose="02020603050405020304" pitchFamily="18" charset="-78"/>
              </a:rPr>
              <a:t>   </a:t>
            </a:r>
            <a:r>
              <a:rPr lang="tr-TR" sz="2000" dirty="0">
                <a:solidFill>
                  <a:schemeClr val="bg1"/>
                </a:solidFill>
                <a:latin typeface="Andalus" panose="02020603050405020304" pitchFamily="18" charset="-78"/>
                <a:cs typeface="Andalus" panose="02020603050405020304" pitchFamily="18" charset="-78"/>
              </a:rPr>
              <a:t>Bir içecek olarak tüketim için çay yapmaya uygun olduğu bilinen </a:t>
            </a:r>
            <a:r>
              <a:rPr lang="tr-TR" sz="2000" dirty="0" err="1">
                <a:solidFill>
                  <a:schemeClr val="bg1"/>
                </a:solidFill>
                <a:latin typeface="Andalus" panose="02020603050405020304" pitchFamily="18" charset="-78"/>
                <a:cs typeface="Andalus" panose="02020603050405020304" pitchFamily="18" charset="-78"/>
              </a:rPr>
              <a:t>Camellia</a:t>
            </a:r>
            <a:r>
              <a:rPr lang="tr-TR" sz="2000" dirty="0">
                <a:solidFill>
                  <a:schemeClr val="bg1"/>
                </a:solidFill>
                <a:latin typeface="Andalus" panose="02020603050405020304" pitchFamily="18" charset="-78"/>
                <a:cs typeface="Andalus" panose="02020603050405020304" pitchFamily="18" charset="-78"/>
              </a:rPr>
              <a:t> </a:t>
            </a:r>
            <a:r>
              <a:rPr lang="tr-TR" sz="2000" dirty="0" err="1">
                <a:solidFill>
                  <a:schemeClr val="bg1"/>
                </a:solidFill>
                <a:latin typeface="Andalus" panose="02020603050405020304" pitchFamily="18" charset="-78"/>
                <a:cs typeface="Andalus" panose="02020603050405020304" pitchFamily="18" charset="-78"/>
              </a:rPr>
              <a:t>sinensis</a:t>
            </a:r>
            <a:r>
              <a:rPr lang="tr-TR" sz="2000" dirty="0">
                <a:solidFill>
                  <a:schemeClr val="bg1"/>
                </a:solidFill>
                <a:latin typeface="Andalus" panose="02020603050405020304" pitchFamily="18" charset="-78"/>
                <a:cs typeface="Andalus" panose="02020603050405020304" pitchFamily="18" charset="-78"/>
              </a:rPr>
              <a:t> (</a:t>
            </a:r>
            <a:r>
              <a:rPr lang="tr-TR" sz="2000" dirty="0" err="1">
                <a:solidFill>
                  <a:schemeClr val="bg1"/>
                </a:solidFill>
                <a:latin typeface="Andalus" panose="02020603050405020304" pitchFamily="18" charset="-78"/>
                <a:cs typeface="Andalus" panose="02020603050405020304" pitchFamily="18" charset="-78"/>
              </a:rPr>
              <a:t>Linnaeus</a:t>
            </a:r>
            <a:r>
              <a:rPr lang="tr-TR" sz="2000" dirty="0">
                <a:solidFill>
                  <a:schemeClr val="bg1"/>
                </a:solidFill>
                <a:latin typeface="Andalus" panose="02020603050405020304" pitchFamily="18" charset="-78"/>
                <a:cs typeface="Andalus" panose="02020603050405020304" pitchFamily="18" charset="-78"/>
              </a:rPr>
              <a:t>) </a:t>
            </a:r>
            <a:r>
              <a:rPr lang="tr-TR" sz="2000" dirty="0" err="1">
                <a:solidFill>
                  <a:schemeClr val="bg1"/>
                </a:solidFill>
                <a:latin typeface="Andalus" panose="02020603050405020304" pitchFamily="18" charset="-78"/>
                <a:cs typeface="Andalus" panose="02020603050405020304" pitchFamily="18" charset="-78"/>
              </a:rPr>
              <a:t>O.Kuntze</a:t>
            </a:r>
            <a:r>
              <a:rPr lang="tr-TR" sz="2000" dirty="0">
                <a:solidFill>
                  <a:schemeClr val="bg1"/>
                </a:solidFill>
                <a:latin typeface="Andalus" panose="02020603050405020304" pitchFamily="18" charset="-78"/>
                <a:cs typeface="Andalus" panose="02020603050405020304" pitchFamily="18" charset="-78"/>
              </a:rPr>
              <a:t> türlerinin yapraklarından, tomurcuklarından ve yumuşak dallarından kabul edilebilir işlemler, etkili </a:t>
            </a:r>
            <a:r>
              <a:rPr lang="tr-TR" sz="2000" dirty="0" err="1">
                <a:solidFill>
                  <a:schemeClr val="bg1"/>
                </a:solidFill>
                <a:latin typeface="Andalus" panose="02020603050405020304" pitchFamily="18" charset="-78"/>
                <a:cs typeface="Andalus" panose="02020603050405020304" pitchFamily="18" charset="-78"/>
              </a:rPr>
              <a:t>oksidasyon</a:t>
            </a:r>
            <a:r>
              <a:rPr lang="tr-TR" sz="2000" dirty="0">
                <a:solidFill>
                  <a:schemeClr val="bg1"/>
                </a:solidFill>
                <a:latin typeface="Andalus" panose="02020603050405020304" pitchFamily="18" charset="-78"/>
                <a:cs typeface="Andalus" panose="02020603050405020304" pitchFamily="18" charset="-78"/>
              </a:rPr>
              <a:t> ve kurutma yoluyla özgün olarak üretilen çaydır. Siyah çay üretiminde: Soldurma, Kıvırma, </a:t>
            </a:r>
            <a:r>
              <a:rPr lang="tr-TR" sz="2000" dirty="0" err="1">
                <a:solidFill>
                  <a:schemeClr val="bg1"/>
                </a:solidFill>
                <a:latin typeface="Andalus" panose="02020603050405020304" pitchFamily="18" charset="-78"/>
                <a:cs typeface="Andalus" panose="02020603050405020304" pitchFamily="18" charset="-78"/>
              </a:rPr>
              <a:t>Oksidasyon</a:t>
            </a:r>
            <a:r>
              <a:rPr lang="tr-TR" sz="2000" dirty="0">
                <a:solidFill>
                  <a:schemeClr val="bg1"/>
                </a:solidFill>
                <a:latin typeface="Andalus" panose="02020603050405020304" pitchFamily="18" charset="-78"/>
                <a:cs typeface="Andalus" panose="02020603050405020304" pitchFamily="18" charset="-78"/>
              </a:rPr>
              <a:t>, Kurutma ve Tasnif olmak üzere 5 ana proses vardır.</a:t>
            </a:r>
          </a:p>
          <a:p>
            <a:r>
              <a:rPr lang="tr-TR" sz="2000" b="1" dirty="0">
                <a:solidFill>
                  <a:schemeClr val="bg1"/>
                </a:solidFill>
                <a:latin typeface="Andalus" panose="02020603050405020304" pitchFamily="18" charset="-78"/>
                <a:cs typeface="Andalus" panose="02020603050405020304" pitchFamily="18" charset="-78"/>
              </a:rPr>
              <a:t> </a:t>
            </a:r>
          </a:p>
        </p:txBody>
      </p:sp>
      <p:pic>
        <p:nvPicPr>
          <p:cNvPr id="8" name="Resim 7"/>
          <p:cNvPicPr>
            <a:picLocks noChangeAspect="1"/>
          </p:cNvPicPr>
          <p:nvPr/>
        </p:nvPicPr>
        <p:blipFill>
          <a:blip r:embed="rId5"/>
          <a:stretch>
            <a:fillRect/>
          </a:stretch>
        </p:blipFill>
        <p:spPr>
          <a:xfrm>
            <a:off x="-30945" y="3803050"/>
            <a:ext cx="1406769" cy="1040829"/>
          </a:xfrm>
          <a:prstGeom prst="rect">
            <a:avLst/>
          </a:prstGeom>
          <a:ln>
            <a:noFill/>
          </a:ln>
          <a:effectLst>
            <a:softEdge rad="112500"/>
          </a:effectLst>
        </p:spPr>
      </p:pic>
      <p:sp>
        <p:nvSpPr>
          <p:cNvPr id="9" name="Metin kutusu 8"/>
          <p:cNvSpPr txBox="1"/>
          <p:nvPr/>
        </p:nvSpPr>
        <p:spPr>
          <a:xfrm>
            <a:off x="1302676" y="3803050"/>
            <a:ext cx="10452297" cy="2215991"/>
          </a:xfrm>
          <a:prstGeom prst="rect">
            <a:avLst/>
          </a:prstGeom>
          <a:noFill/>
        </p:spPr>
        <p:txBody>
          <a:bodyPr wrap="square" rtlCol="0">
            <a:spAutoFit/>
          </a:bodyPr>
          <a:lstStyle/>
          <a:p>
            <a:r>
              <a:rPr lang="tr-TR" b="1" dirty="0">
                <a:solidFill>
                  <a:schemeClr val="bg1"/>
                </a:solidFill>
                <a:latin typeface="Arial Black" panose="020B0A04020102020204" pitchFamily="34" charset="0"/>
              </a:rPr>
              <a:t>Yeşil Çay</a:t>
            </a:r>
            <a:br>
              <a:rPr lang="tr-TR" dirty="0"/>
            </a:br>
            <a:r>
              <a:rPr lang="tr-TR" dirty="0"/>
              <a:t>  </a:t>
            </a:r>
            <a:r>
              <a:rPr lang="tr-TR" sz="2000" dirty="0">
                <a:solidFill>
                  <a:schemeClr val="bg1"/>
                </a:solidFill>
                <a:latin typeface="Andalus" panose="02020603050405020304" pitchFamily="18" charset="-78"/>
                <a:cs typeface="Andalus" panose="02020603050405020304" pitchFamily="18" charset="-78"/>
              </a:rPr>
              <a:t>Yeşil çay, siyah çaydan farklı olarak daha az işlem görür. Yeşil çay hiç fermente edilmez. içeriğindeki maddeler </a:t>
            </a:r>
            <a:r>
              <a:rPr lang="tr-TR" sz="2000" dirty="0" err="1">
                <a:solidFill>
                  <a:schemeClr val="bg1"/>
                </a:solidFill>
                <a:latin typeface="Andalus" panose="02020603050405020304" pitchFamily="18" charset="-78"/>
                <a:cs typeface="Andalus" panose="02020603050405020304" pitchFamily="18" charset="-78"/>
              </a:rPr>
              <a:t>oksidasyona</a:t>
            </a:r>
            <a:r>
              <a:rPr lang="tr-TR" sz="2000" dirty="0">
                <a:solidFill>
                  <a:schemeClr val="bg1"/>
                </a:solidFill>
                <a:latin typeface="Andalus" panose="02020603050405020304" pitchFamily="18" charset="-78"/>
                <a:cs typeface="Andalus" panose="02020603050405020304" pitchFamily="18" charset="-78"/>
              </a:rPr>
              <a:t> uğramaz, böylece yüksek antioksidan özelliğini korur ve taze ve yeşil rengini kaybetmez. Yeşil çay, zengin bir antioksidan kaynağıdır. Ayrıca kafein, vitamin, mineral ve proteinler de içerir. Çayın en tazesi ve vücuda siyah çaydan daha faydalı olanıdır. Yeşil çay, anti kanserojendir. Vitamin E, Vitamin C, </a:t>
            </a:r>
            <a:r>
              <a:rPr lang="tr-TR" sz="2000" dirty="0" err="1">
                <a:solidFill>
                  <a:schemeClr val="bg1"/>
                </a:solidFill>
                <a:latin typeface="Andalus" panose="02020603050405020304" pitchFamily="18" charset="-78"/>
                <a:cs typeface="Andalus" panose="02020603050405020304" pitchFamily="18" charset="-78"/>
              </a:rPr>
              <a:t>resveratral</a:t>
            </a:r>
            <a:r>
              <a:rPr lang="tr-TR" sz="2000" dirty="0">
                <a:solidFill>
                  <a:schemeClr val="bg1"/>
                </a:solidFill>
                <a:latin typeface="Andalus" panose="02020603050405020304" pitchFamily="18" charset="-78"/>
                <a:cs typeface="Andalus" panose="02020603050405020304" pitchFamily="18" charset="-78"/>
              </a:rPr>
              <a:t> vb. antioksidanlardan daha güçlüdür.</a:t>
            </a:r>
          </a:p>
          <a:p>
            <a:r>
              <a:rPr lang="tr-TR" sz="2000" dirty="0"/>
              <a:t> </a:t>
            </a:r>
          </a:p>
        </p:txBody>
      </p:sp>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8580" y="-51230"/>
            <a:ext cx="923925" cy="819150"/>
          </a:xfrm>
          <a:prstGeom prst="rect">
            <a:avLst/>
          </a:prstGeom>
        </p:spPr>
      </p:pic>
    </p:spTree>
    <p:extLst>
      <p:ext uri="{BB962C8B-B14F-4D97-AF65-F5344CB8AC3E}">
        <p14:creationId xmlns:p14="http://schemas.microsoft.com/office/powerpoint/2010/main" val="1764590250"/>
      </p:ext>
    </p:extLst>
  </p:cSld>
  <p:clrMapOvr>
    <a:masterClrMapping/>
  </p:clrMapOvr>
  <p:transition spd="slow" advClick="0">
    <p:wheel spokes="1"/>
    <p:sndAc>
      <p:stSnd>
        <p:snd r:embed="rId3"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4046" y="0"/>
            <a:ext cx="8534400" cy="675249"/>
          </a:xfrm>
        </p:spPr>
        <p:txBody>
          <a:bodyPr>
            <a:normAutofit/>
          </a:bodyPr>
          <a:lstStyle/>
          <a:p>
            <a:r>
              <a:rPr lang="tr-TR" sz="1800" b="1" i="1" u="sng" dirty="0">
                <a:solidFill>
                  <a:schemeClr val="accent2">
                    <a:lumMod val="75000"/>
                  </a:schemeClr>
                </a:solidFill>
                <a:latin typeface="Algerian" panose="04020705040A02060702" pitchFamily="82" charset="0"/>
              </a:rPr>
              <a:t>ÇAY ÇEŞİTLERİ:</a:t>
            </a:r>
            <a:endParaRPr lang="tr-TR" sz="1800" dirty="0">
              <a:solidFill>
                <a:schemeClr val="accent2">
                  <a:lumMod val="75000"/>
                </a:schemeClr>
              </a:solidFill>
              <a:latin typeface="Algerian" panose="04020705040A02060702" pitchFamily="82" charset="0"/>
            </a:endParaRPr>
          </a:p>
        </p:txBody>
      </p:sp>
      <p:pic>
        <p:nvPicPr>
          <p:cNvPr id="5" name="İçerik Yer Tutucusu 4"/>
          <p:cNvPicPr>
            <a:picLocks noGrp="1" noChangeAspect="1"/>
          </p:cNvPicPr>
          <p:nvPr>
            <p:ph idx="1"/>
          </p:nvPr>
        </p:nvPicPr>
        <p:blipFill>
          <a:blip r:embed="rId4"/>
          <a:stretch>
            <a:fillRect/>
          </a:stretch>
        </p:blipFill>
        <p:spPr>
          <a:xfrm>
            <a:off x="-56351" y="675249"/>
            <a:ext cx="1519518" cy="1320058"/>
          </a:xfrm>
          <a:prstGeom prst="rect">
            <a:avLst/>
          </a:prstGeom>
        </p:spPr>
      </p:pic>
      <p:sp>
        <p:nvSpPr>
          <p:cNvPr id="4" name="Slayt Numarası Yer Tutucusu 3"/>
          <p:cNvSpPr>
            <a:spLocks noGrp="1"/>
          </p:cNvSpPr>
          <p:nvPr>
            <p:ph type="sldNum" sz="quarter" idx="12"/>
          </p:nvPr>
        </p:nvSpPr>
        <p:spPr>
          <a:xfrm>
            <a:off x="11176288" y="6320117"/>
            <a:ext cx="806824" cy="537883"/>
          </a:xfrm>
        </p:spPr>
        <p:txBody>
          <a:bodyPr/>
          <a:lstStyle/>
          <a:p>
            <a:fld id="{2DCBF626-853D-42EC-91B9-E3F1B6290BFA}" type="slidenum">
              <a:rPr lang="tr-TR" sz="2400" b="1" i="1" smtClean="0">
                <a:latin typeface="Arial Black" panose="020B0A04020102020204" pitchFamily="34" charset="0"/>
              </a:rPr>
              <a:t>9</a:t>
            </a:fld>
            <a:endParaRPr lang="tr-TR" sz="2400" b="1" i="1" dirty="0">
              <a:latin typeface="Arial Black" panose="020B0A04020102020204" pitchFamily="34" charset="0"/>
            </a:endParaRPr>
          </a:p>
        </p:txBody>
      </p:sp>
      <p:sp>
        <p:nvSpPr>
          <p:cNvPr id="6" name="Metin kutusu 5"/>
          <p:cNvSpPr txBox="1"/>
          <p:nvPr/>
        </p:nvSpPr>
        <p:spPr>
          <a:xfrm>
            <a:off x="1311287" y="693134"/>
            <a:ext cx="10754288" cy="2831544"/>
          </a:xfrm>
          <a:prstGeom prst="rect">
            <a:avLst/>
          </a:prstGeom>
          <a:noFill/>
        </p:spPr>
        <p:txBody>
          <a:bodyPr wrap="square" rtlCol="0">
            <a:spAutoFit/>
          </a:bodyPr>
          <a:lstStyle/>
          <a:p>
            <a:r>
              <a:rPr lang="tr-TR" b="1" dirty="0">
                <a:solidFill>
                  <a:schemeClr val="bg1"/>
                </a:solidFill>
                <a:latin typeface="Arial Black" panose="020B0A04020102020204" pitchFamily="34" charset="0"/>
              </a:rPr>
              <a:t>Beyaz Çay</a:t>
            </a:r>
            <a:br>
              <a:rPr lang="tr-TR" dirty="0"/>
            </a:br>
            <a:r>
              <a:rPr lang="tr-TR" sz="2000" dirty="0" err="1">
                <a:solidFill>
                  <a:schemeClr val="bg1"/>
                </a:solidFill>
                <a:latin typeface="Andalus" panose="02020603050405020304" pitchFamily="18" charset="-78"/>
                <a:cs typeface="Andalus" panose="02020603050405020304" pitchFamily="18" charset="-78"/>
              </a:rPr>
              <a:t>Çay</a:t>
            </a:r>
            <a:r>
              <a:rPr lang="tr-TR" sz="2000" dirty="0">
                <a:solidFill>
                  <a:schemeClr val="bg1"/>
                </a:solidFill>
                <a:latin typeface="Andalus" panose="02020603050405020304" pitchFamily="18" charset="-78"/>
                <a:cs typeface="Andalus" panose="02020603050405020304" pitchFamily="18" charset="-78"/>
              </a:rPr>
              <a:t> tiryakilerince, Türkiye`de olduğu gibi Dünya`da da siyah çay  ve  yeşil çay tanınır, </a:t>
            </a:r>
            <a:r>
              <a:rPr lang="tr-TR" sz="2000" dirty="0" err="1">
                <a:solidFill>
                  <a:schemeClr val="bg1"/>
                </a:solidFill>
                <a:latin typeface="Andalus" panose="02020603050405020304" pitchFamily="18" charset="-78"/>
                <a:cs typeface="Andalus" panose="02020603050405020304" pitchFamily="18" charset="-78"/>
              </a:rPr>
              <a:t>oolong</a:t>
            </a:r>
            <a:r>
              <a:rPr lang="tr-TR" sz="2000" dirty="0">
                <a:solidFill>
                  <a:schemeClr val="bg1"/>
                </a:solidFill>
                <a:latin typeface="Andalus" panose="02020603050405020304" pitchFamily="18" charset="-78"/>
                <a:cs typeface="Andalus" panose="02020603050405020304" pitchFamily="18" charset="-78"/>
              </a:rPr>
              <a:t> çayının ise görülmese de bir </a:t>
            </a:r>
            <a:r>
              <a:rPr lang="tr-TR" sz="2000" dirty="0" err="1">
                <a:solidFill>
                  <a:schemeClr val="bg1"/>
                </a:solidFill>
                <a:latin typeface="Andalus" panose="02020603050405020304" pitchFamily="18" charset="-78"/>
                <a:cs typeface="Andalus" panose="02020603050405020304" pitchFamily="18" charset="-78"/>
              </a:rPr>
              <a:t>duyulmuşluğu</a:t>
            </a:r>
            <a:r>
              <a:rPr lang="tr-TR" sz="2000" dirty="0">
                <a:solidFill>
                  <a:schemeClr val="bg1"/>
                </a:solidFill>
                <a:latin typeface="Andalus" panose="02020603050405020304" pitchFamily="18" charset="-78"/>
                <a:cs typeface="Andalus" panose="02020603050405020304" pitchFamily="18" charset="-78"/>
              </a:rPr>
              <a:t> vardır. Siyah, yeşil, </a:t>
            </a:r>
            <a:r>
              <a:rPr lang="tr-TR" sz="2000" dirty="0" err="1">
                <a:solidFill>
                  <a:schemeClr val="bg1"/>
                </a:solidFill>
                <a:latin typeface="Andalus" panose="02020603050405020304" pitchFamily="18" charset="-78"/>
                <a:cs typeface="Andalus" panose="02020603050405020304" pitchFamily="18" charset="-78"/>
              </a:rPr>
              <a:t>oolong</a:t>
            </a:r>
            <a:r>
              <a:rPr lang="tr-TR" sz="2000" dirty="0">
                <a:solidFill>
                  <a:schemeClr val="bg1"/>
                </a:solidFill>
                <a:latin typeface="Andalus" panose="02020603050405020304" pitchFamily="18" charset="-78"/>
                <a:cs typeface="Andalus" panose="02020603050405020304" pitchFamily="18" charset="-78"/>
              </a:rPr>
              <a:t> ve beyaz çay çeşitleri arasında en esrarengizi en bilinmeyeni beyaz çay desek yeridir. Bu arada beyaz çayın dem renginin de diğerlerinden farklı olduğunu söylemeye gerek yok tabi..</a:t>
            </a:r>
            <a:br>
              <a:rPr lang="tr-TR" sz="2000" dirty="0">
                <a:solidFill>
                  <a:schemeClr val="bg1"/>
                </a:solidFill>
                <a:latin typeface="Andalus" panose="02020603050405020304" pitchFamily="18" charset="-78"/>
                <a:cs typeface="Andalus" panose="02020603050405020304" pitchFamily="18" charset="-78"/>
              </a:rPr>
            </a:br>
            <a:r>
              <a:rPr lang="tr-TR" sz="2000" dirty="0">
                <a:solidFill>
                  <a:schemeClr val="bg1"/>
                </a:solidFill>
                <a:latin typeface="Andalus" panose="02020603050405020304" pitchFamily="18" charset="-78"/>
                <a:cs typeface="Andalus" panose="02020603050405020304" pitchFamily="18" charset="-78"/>
              </a:rPr>
              <a:t>Beyaz çay yeşil çaya benzer, üretim aşamasında çok az işlem  görür ve hiç fermente olmaz. Beyaz çay  üretiminde sadece iki aşama vardır, soldurma ve kurutma.</a:t>
            </a:r>
          </a:p>
          <a:p>
            <a:br>
              <a:rPr lang="tr-TR" sz="2000" dirty="0"/>
            </a:br>
            <a:endParaRPr lang="tr-TR" sz="2000" dirty="0"/>
          </a:p>
        </p:txBody>
      </p:sp>
      <p:pic>
        <p:nvPicPr>
          <p:cNvPr id="7" name="Resim 6"/>
          <p:cNvPicPr>
            <a:picLocks noChangeAspect="1"/>
          </p:cNvPicPr>
          <p:nvPr/>
        </p:nvPicPr>
        <p:blipFill>
          <a:blip r:embed="rId5"/>
          <a:stretch>
            <a:fillRect/>
          </a:stretch>
        </p:blipFill>
        <p:spPr>
          <a:xfrm>
            <a:off x="-47664" y="3085241"/>
            <a:ext cx="1448756" cy="1430772"/>
          </a:xfrm>
          <a:prstGeom prst="rect">
            <a:avLst/>
          </a:prstGeom>
          <a:ln>
            <a:noFill/>
          </a:ln>
          <a:effectLst>
            <a:softEdge rad="112500"/>
          </a:effectLst>
        </p:spPr>
      </p:pic>
      <p:sp>
        <p:nvSpPr>
          <p:cNvPr id="8" name="Metin kutusu 7"/>
          <p:cNvSpPr txBox="1"/>
          <p:nvPr/>
        </p:nvSpPr>
        <p:spPr>
          <a:xfrm>
            <a:off x="1227004" y="3103126"/>
            <a:ext cx="10756107" cy="3418698"/>
          </a:xfrm>
          <a:prstGeom prst="rect">
            <a:avLst/>
          </a:prstGeom>
          <a:noFill/>
        </p:spPr>
        <p:txBody>
          <a:bodyPr wrap="square" rtlCol="0">
            <a:spAutoFit/>
          </a:bodyPr>
          <a:lstStyle/>
          <a:p>
            <a:r>
              <a:rPr lang="tr-TR" dirty="0" err="1">
                <a:solidFill>
                  <a:schemeClr val="bg1"/>
                </a:solidFill>
                <a:latin typeface="Arial Black" panose="020B0A04020102020204" pitchFamily="34" charset="0"/>
              </a:rPr>
              <a:t>Oonlong</a:t>
            </a:r>
            <a:r>
              <a:rPr lang="tr-TR" dirty="0">
                <a:solidFill>
                  <a:schemeClr val="bg1"/>
                </a:solidFill>
                <a:latin typeface="Arial Black" panose="020B0A04020102020204" pitchFamily="34" charset="0"/>
              </a:rPr>
              <a:t> (</a:t>
            </a:r>
            <a:r>
              <a:rPr lang="tr-TR" dirty="0" err="1">
                <a:solidFill>
                  <a:schemeClr val="bg1"/>
                </a:solidFill>
                <a:latin typeface="Arial Black" panose="020B0A04020102020204" pitchFamily="34" charset="0"/>
              </a:rPr>
              <a:t>Yari</a:t>
            </a:r>
            <a:r>
              <a:rPr lang="tr-TR" dirty="0">
                <a:solidFill>
                  <a:schemeClr val="bg1"/>
                </a:solidFill>
                <a:latin typeface="Arial Black" panose="020B0A04020102020204" pitchFamily="34" charset="0"/>
              </a:rPr>
              <a:t> Okside )</a:t>
            </a:r>
            <a:br>
              <a:rPr lang="tr-TR" dirty="0">
                <a:solidFill>
                  <a:schemeClr val="bg1"/>
                </a:solidFill>
                <a:latin typeface="Arial Black" panose="020B0A04020102020204" pitchFamily="34" charset="0"/>
              </a:rPr>
            </a:br>
            <a:r>
              <a:rPr lang="tr-TR" sz="2000" dirty="0" err="1">
                <a:solidFill>
                  <a:schemeClr val="bg1"/>
                </a:solidFill>
                <a:latin typeface="Andalus" panose="02020603050405020304" pitchFamily="18" charset="-78"/>
                <a:cs typeface="Andalus" panose="02020603050405020304" pitchFamily="18" charset="-78"/>
              </a:rPr>
              <a:t>Oolong</a:t>
            </a:r>
            <a:r>
              <a:rPr lang="tr-TR" sz="2000" dirty="0">
                <a:solidFill>
                  <a:schemeClr val="bg1"/>
                </a:solidFill>
                <a:latin typeface="Andalus" panose="02020603050405020304" pitchFamily="18" charset="-78"/>
                <a:cs typeface="Andalus" panose="02020603050405020304" pitchFamily="18" charset="-78"/>
              </a:rPr>
              <a:t> çaylar genel olarak siyah çay fabrikalarda  üretilirler. Bunlar yeşil çaydan daha çok siyah çaya benzerler. Ancak siyah çaylardan iki şekilde ayrılırlar:</a:t>
            </a:r>
            <a:br>
              <a:rPr lang="tr-TR" sz="2000" dirty="0">
                <a:solidFill>
                  <a:schemeClr val="bg1"/>
                </a:solidFill>
                <a:latin typeface="Andalus" panose="02020603050405020304" pitchFamily="18" charset="-78"/>
                <a:cs typeface="Andalus" panose="02020603050405020304" pitchFamily="18" charset="-78"/>
              </a:rPr>
            </a:br>
            <a:r>
              <a:rPr lang="tr-TR" sz="2000" dirty="0">
                <a:solidFill>
                  <a:schemeClr val="bg1"/>
                </a:solidFill>
                <a:latin typeface="Andalus" panose="02020603050405020304" pitchFamily="18" charset="-78"/>
                <a:cs typeface="Andalus" panose="02020603050405020304" pitchFamily="18" charset="-78"/>
              </a:rPr>
              <a:t>Siyah çaylarda uygulanan optimum </a:t>
            </a:r>
            <a:r>
              <a:rPr lang="tr-TR" sz="2000" dirty="0" err="1">
                <a:solidFill>
                  <a:schemeClr val="bg1"/>
                </a:solidFill>
                <a:latin typeface="Andalus" panose="02020603050405020304" pitchFamily="18" charset="-78"/>
                <a:cs typeface="Andalus" panose="02020603050405020304" pitchFamily="18" charset="-78"/>
              </a:rPr>
              <a:t>oksidasyon</a:t>
            </a:r>
            <a:r>
              <a:rPr lang="tr-TR" sz="2000" dirty="0">
                <a:solidFill>
                  <a:schemeClr val="bg1"/>
                </a:solidFill>
                <a:latin typeface="Andalus" panose="02020603050405020304" pitchFamily="18" charset="-78"/>
                <a:cs typeface="Andalus" panose="02020603050405020304" pitchFamily="18" charset="-78"/>
              </a:rPr>
              <a:t> (fermantasyon) zamanının yalnız yarısı kadar okside edilirler (</a:t>
            </a:r>
            <a:r>
              <a:rPr lang="tr-TR" sz="2000" dirty="0" err="1">
                <a:solidFill>
                  <a:schemeClr val="bg1"/>
                </a:solidFill>
                <a:latin typeface="Andalus" panose="02020603050405020304" pitchFamily="18" charset="-78"/>
                <a:cs typeface="Andalus" panose="02020603050405020304" pitchFamily="18" charset="-78"/>
              </a:rPr>
              <a:t>Viet</a:t>
            </a:r>
            <a:r>
              <a:rPr lang="tr-TR" sz="2000" dirty="0">
                <a:solidFill>
                  <a:schemeClr val="bg1"/>
                </a:solidFill>
                <a:latin typeface="Andalus" panose="02020603050405020304" pitchFamily="18" charset="-78"/>
                <a:cs typeface="Andalus" panose="02020603050405020304" pitchFamily="18" charset="-78"/>
              </a:rPr>
              <a:t> Nam’da örneğin; 2 saat yerine 1¾ saat ) bundan dolayı bu çaylar; yarı fermente olmuş çaylar diye adlandırılırlar. Bu çaylar bütün yapraklardan yapılırlar. Diğer bir deyişle </a:t>
            </a:r>
            <a:r>
              <a:rPr lang="tr-TR" sz="2000" dirty="0" err="1">
                <a:solidFill>
                  <a:schemeClr val="bg1"/>
                </a:solidFill>
                <a:latin typeface="Andalus" panose="02020603050405020304" pitchFamily="18" charset="-78"/>
                <a:cs typeface="Andalus" panose="02020603050405020304" pitchFamily="18" charset="-78"/>
              </a:rPr>
              <a:t>oolong</a:t>
            </a:r>
            <a:r>
              <a:rPr lang="tr-TR" sz="2000" dirty="0">
                <a:solidFill>
                  <a:schemeClr val="bg1"/>
                </a:solidFill>
                <a:latin typeface="Andalus" panose="02020603050405020304" pitchFamily="18" charset="-78"/>
                <a:cs typeface="Andalus" panose="02020603050405020304" pitchFamily="18" charset="-78"/>
              </a:rPr>
              <a:t> çay, siyah çayların işlem gördüğü şekilde şiddetli parçalama içermeyen bir kıvırma işleminden geçirilirler. Bu nedenle işlem sonrası </a:t>
            </a:r>
            <a:r>
              <a:rPr lang="tr-TR" sz="2000" dirty="0" err="1">
                <a:solidFill>
                  <a:schemeClr val="bg1"/>
                </a:solidFill>
                <a:latin typeface="Andalus" panose="02020603050405020304" pitchFamily="18" charset="-78"/>
                <a:cs typeface="Andalus" panose="02020603050405020304" pitchFamily="18" charset="-78"/>
              </a:rPr>
              <a:t>oolong</a:t>
            </a:r>
            <a:r>
              <a:rPr lang="tr-TR" sz="2000" dirty="0">
                <a:solidFill>
                  <a:schemeClr val="bg1"/>
                </a:solidFill>
                <a:latin typeface="Andalus" panose="02020603050405020304" pitchFamily="18" charset="-78"/>
                <a:cs typeface="Andalus" panose="02020603050405020304" pitchFamily="18" charset="-78"/>
              </a:rPr>
              <a:t> çaylar büyükçe kıvrılmış bir yaprağa, kahverengimsi bir renge, çok hafif yeşilimsi ve bakır rengi liköre sahiptir. </a:t>
            </a:r>
            <a:r>
              <a:rPr lang="tr-TR" sz="2000" dirty="0" err="1">
                <a:solidFill>
                  <a:schemeClr val="bg1"/>
                </a:solidFill>
                <a:latin typeface="Andalus" panose="02020603050405020304" pitchFamily="18" charset="-78"/>
                <a:cs typeface="Andalus" panose="02020603050405020304" pitchFamily="18" charset="-78"/>
              </a:rPr>
              <a:t>Viet</a:t>
            </a:r>
            <a:r>
              <a:rPr lang="tr-TR" sz="2000" dirty="0">
                <a:solidFill>
                  <a:schemeClr val="bg1"/>
                </a:solidFill>
                <a:latin typeface="Andalus" panose="02020603050405020304" pitchFamily="18" charset="-78"/>
                <a:cs typeface="Andalus" panose="02020603050405020304" pitchFamily="18" charset="-78"/>
              </a:rPr>
              <a:t> Nam‘da (çoğunlukla Güney </a:t>
            </a:r>
            <a:r>
              <a:rPr lang="tr-TR" sz="2000" dirty="0" err="1">
                <a:solidFill>
                  <a:schemeClr val="bg1"/>
                </a:solidFill>
                <a:latin typeface="Andalus" panose="02020603050405020304" pitchFamily="18" charset="-78"/>
                <a:cs typeface="Andalus" panose="02020603050405020304" pitchFamily="18" charset="-78"/>
              </a:rPr>
              <a:t>Viet</a:t>
            </a:r>
            <a:r>
              <a:rPr lang="tr-TR" sz="2000" dirty="0">
                <a:solidFill>
                  <a:schemeClr val="bg1"/>
                </a:solidFill>
                <a:latin typeface="Andalus" panose="02020603050405020304" pitchFamily="18" charset="-78"/>
                <a:cs typeface="Andalus" panose="02020603050405020304" pitchFamily="18" charset="-78"/>
              </a:rPr>
              <a:t> Nam ‘da) bir çok fabrika </a:t>
            </a:r>
            <a:r>
              <a:rPr lang="tr-TR" sz="2000" dirty="0" err="1">
                <a:solidFill>
                  <a:schemeClr val="bg1"/>
                </a:solidFill>
                <a:latin typeface="Andalus" panose="02020603050405020304" pitchFamily="18" charset="-78"/>
                <a:cs typeface="Andalus" panose="02020603050405020304" pitchFamily="18" charset="-78"/>
              </a:rPr>
              <a:t>oolong</a:t>
            </a:r>
            <a:r>
              <a:rPr lang="tr-TR" sz="2000" dirty="0">
                <a:solidFill>
                  <a:schemeClr val="bg1"/>
                </a:solidFill>
                <a:latin typeface="Andalus" panose="02020603050405020304" pitchFamily="18" charset="-78"/>
                <a:cs typeface="Andalus" panose="02020603050405020304" pitchFamily="18" charset="-78"/>
              </a:rPr>
              <a:t> çay yapmak için yalnızca taze yaprağı bilinen özel varyeteleri kullanırlar. El emeği yoğun bir üretim yöntemi içerir.</a:t>
            </a:r>
          </a:p>
        </p:txBody>
      </p:sp>
    </p:spTree>
    <p:extLst>
      <p:ext uri="{BB962C8B-B14F-4D97-AF65-F5344CB8AC3E}">
        <p14:creationId xmlns:p14="http://schemas.microsoft.com/office/powerpoint/2010/main" val="4069201527"/>
      </p:ext>
    </p:extLst>
  </p:cSld>
  <p:clrMapOvr>
    <a:masterClrMapping/>
  </p:clrMapOvr>
  <mc:AlternateContent xmlns:mc="http://schemas.openxmlformats.org/markup-compatibility/2006" xmlns:p14="http://schemas.microsoft.com/office/powerpoint/2010/main">
    <mc:Choice Requires="p14">
      <p:transition spd="slow" p14:dur="800" advClick="0">
        <p14:flythrough/>
        <p:sndAc>
          <p:stSnd>
            <p:snd r:embed="rId3" name="bomb.wav"/>
          </p:stSnd>
        </p:sndAc>
      </p:transition>
    </mc:Choice>
    <mc:Fallback xmlns="">
      <p:transition spd="slow" advClick="0">
        <p:fade/>
        <p:sndAc>
          <p:stSnd>
            <p:snd r:embed="rId7"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lim">
  <a:themeElements>
    <a:clrScheme name="Dilim">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1_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2_Dilim">
  <a:themeElements>
    <a:clrScheme name="Dilim">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6.xml><?xml version="1.0" encoding="utf-8"?>
<a:theme xmlns:a="http://schemas.openxmlformats.org/drawingml/2006/main" name="3_Dilim">
  <a:themeElements>
    <a:clrScheme name="Gri Tonlamalı">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st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xml><?xml version="1.0" encoding="utf-8"?>
<a:themeOverride xmlns:a="http://schemas.openxmlformats.org/drawingml/2006/main">
  <a:clrScheme name="Past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emplate>Retrospect</Template>
  <TotalTime>3361</TotalTime>
  <Words>5314</Words>
  <Application>Microsoft Office PowerPoint</Application>
  <PresentationFormat>Widescreen</PresentationFormat>
  <Paragraphs>375</Paragraphs>
  <Slides>45</Slides>
  <Notes>9</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45</vt:i4>
      </vt:variant>
    </vt:vector>
  </HeadingPairs>
  <TitlesOfParts>
    <vt:vector size="71" baseType="lpstr">
      <vt:lpstr>Agency FB</vt:lpstr>
      <vt:lpstr>Aharoni</vt:lpstr>
      <vt:lpstr>Algerian</vt:lpstr>
      <vt:lpstr>Andalus</vt:lpstr>
      <vt:lpstr>Aparajita</vt:lpstr>
      <vt:lpstr>Arabic Typesetting</vt:lpstr>
      <vt:lpstr>Arial</vt:lpstr>
      <vt:lpstr>Arial Black</vt:lpstr>
      <vt:lpstr>Arial Narrow</vt:lpstr>
      <vt:lpstr>Arial Rounded MT Bold</vt:lpstr>
      <vt:lpstr>Berlin Sans FB</vt:lpstr>
      <vt:lpstr>Bookman Old Style</vt:lpstr>
      <vt:lpstr>Buxton Sketch</vt:lpstr>
      <vt:lpstr>Calibri</vt:lpstr>
      <vt:lpstr>Calibri Light</vt:lpstr>
      <vt:lpstr>Century Gothic</vt:lpstr>
      <vt:lpstr>Constantia</vt:lpstr>
      <vt:lpstr>Rockwell</vt:lpstr>
      <vt:lpstr>tahoma</vt:lpstr>
      <vt:lpstr>Wingdings 3</vt:lpstr>
      <vt:lpstr>Dilim</vt:lpstr>
      <vt:lpstr>Damask</vt:lpstr>
      <vt:lpstr>1_Dilim</vt:lpstr>
      <vt:lpstr>1_Damask</vt:lpstr>
      <vt:lpstr>2_Dilim</vt:lpstr>
      <vt:lpstr>3_Dilim</vt:lpstr>
      <vt:lpstr> Hazırlayanlar:  Büşra Uçar Mehmet Nur Ceylan </vt:lpstr>
      <vt:lpstr>İçindekiler</vt:lpstr>
      <vt:lpstr>                     1.giriş</vt:lpstr>
      <vt:lpstr>PowerPoint Presentation</vt:lpstr>
      <vt:lpstr>PowerPoint Presentation</vt:lpstr>
      <vt:lpstr> </vt:lpstr>
      <vt:lpstr>PowerPoint Presentation</vt:lpstr>
      <vt:lpstr>2.ÇAY ÇEŞİTLERİ:</vt:lpstr>
      <vt:lpstr>ÇAY ÇEŞİTLERİ:</vt:lpstr>
      <vt:lpstr>PowerPoint Presentation</vt:lpstr>
      <vt:lpstr>PowerPoint Presentation</vt:lpstr>
      <vt:lpstr>4.Türkiye’de ki çay markaları:</vt:lpstr>
      <vt:lpstr>PowerPoint Presentation</vt:lpstr>
      <vt:lpstr>4.Türkiye’de ki çay markaları:</vt:lpstr>
      <vt:lpstr>4.Türkiye’de ki çay markaları:</vt:lpstr>
      <vt:lpstr>PowerPoint Presentation</vt:lpstr>
      <vt:lpstr>PowerPoint Presentation</vt:lpstr>
      <vt:lpstr>PowerPoint Presentation</vt:lpstr>
      <vt:lpstr>5.1.Özel sektörler</vt:lpstr>
      <vt:lpstr>TÜRKİYE’DE ÇAY SEKTÖRÜ:</vt:lpstr>
      <vt:lpstr>PowerPoint Presentation</vt:lpstr>
      <vt:lpstr>PowerPoint Presentation</vt:lpstr>
      <vt:lpstr>PowerPoint Presentation</vt:lpstr>
      <vt:lpstr>TÜRKİYE’DE ÇAY SEKTÖRÜ:</vt:lpstr>
      <vt:lpstr>TÜRKİYE’DE ÇAY SEKTÖRÜ:</vt:lpstr>
      <vt:lpstr>PowerPoint Presentation</vt:lpstr>
      <vt:lpstr>5.6.Çay-kur’ un kuru çay stokları</vt:lpstr>
      <vt:lpstr>5.7.Türkiye’de Çay Yetiştirici Profili :  </vt:lpstr>
      <vt:lpstr>PowerPoint Presentation</vt:lpstr>
      <vt:lpstr>5.8.Çayda Destekleme Prim Ödemesi :</vt:lpstr>
      <vt:lpstr>5.9.Yaş Çay Taban Fiyat Uygulaması :</vt:lpstr>
      <vt:lpstr>PowerPoint Presentation</vt:lpstr>
      <vt:lpstr>PowerPoint Presentation</vt:lpstr>
      <vt:lpstr>PowerPoint Presentation</vt:lpstr>
      <vt:lpstr>  Çay üretiminin dünya ekonomisindeki yeri</vt:lpstr>
      <vt:lpstr>PowerPoint Presentation</vt:lpstr>
      <vt:lpstr>PowerPoint Presentation</vt:lpstr>
      <vt:lpstr>DÜNYA KURUÇAY İHRACATI</vt:lpstr>
      <vt:lpstr>PowerPoint Presentation</vt:lpstr>
      <vt:lpstr>PowerPoint Presentation</vt:lpstr>
      <vt:lpstr>PowerPoint Presentation</vt:lpstr>
      <vt:lpstr>PowerPoint Presentation</vt:lpstr>
      <vt:lpstr>BİR BARDAK ÇAY GİBİDİR ÖMÜR..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hümeyra çankır</dc:creator>
  <cp:lastModifiedBy>kazim erdogan</cp:lastModifiedBy>
  <cp:revision>245</cp:revision>
  <dcterms:created xsi:type="dcterms:W3CDTF">2016-12-07T12:53:52Z</dcterms:created>
  <dcterms:modified xsi:type="dcterms:W3CDTF">2017-03-03T12:07:51Z</dcterms:modified>
</cp:coreProperties>
</file>