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76" r:id="rId4"/>
    <p:sldId id="271" r:id="rId5"/>
    <p:sldId id="277" r:id="rId6"/>
    <p:sldId id="278" r:id="rId7"/>
    <p:sldId id="266" r:id="rId8"/>
    <p:sldId id="267" r:id="rId9"/>
    <p:sldId id="268" r:id="rId10"/>
    <p:sldId id="275" r:id="rId11"/>
    <p:sldId id="272" r:id="rId12"/>
    <p:sldId id="274" r:id="rId13"/>
    <p:sldId id="269" r:id="rId14"/>
    <p:sldId id="257" r:id="rId15"/>
    <p:sldId id="258" r:id="rId16"/>
    <p:sldId id="259" r:id="rId17"/>
    <p:sldId id="260" r:id="rId18"/>
    <p:sldId id="261" r:id="rId19"/>
    <p:sldId id="263" r:id="rId20"/>
    <p:sldId id="264" r:id="rId21"/>
    <p:sldId id="279"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288D79-5F90-4E5E-9D4D-C9F069E7B43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A0014B3-FEC9-4949-9C32-15D6D425B7CA}" type="datetimeFigureOut">
              <a:rPr lang="tr-TR" smtClean="0"/>
              <a:pPr/>
              <a:t>12.8.2013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6F288D79-5F90-4E5E-9D4D-C9F069E7B43C}"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0014B3-FEC9-4949-9C32-15D6D425B7CA}" type="datetimeFigureOut">
              <a:rPr lang="tr-TR" smtClean="0"/>
              <a:pPr/>
              <a:t>12.8.2013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288D79-5F90-4E5E-9D4D-C9F069E7B43C}"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ctrTitle"/>
          </p:nvPr>
        </p:nvSpPr>
        <p:spPr>
          <a:xfrm>
            <a:off x="0" y="1052736"/>
            <a:ext cx="9144000" cy="1800200"/>
          </a:xfrm>
        </p:spPr>
        <p:txBody>
          <a:bodyPr>
            <a:normAutofit/>
          </a:bodyPr>
          <a:lstStyle/>
          <a:p>
            <a:pPr algn="ctr"/>
            <a:r>
              <a:rPr lang="tr-TR" dirty="0" smtClean="0"/>
              <a:t>FIRTINA VADİSİ EKOSİSTEMİNE ÇAY TARIMININ ETKİLERİ</a:t>
            </a:r>
            <a:endParaRPr lang="tr-TR" dirty="0"/>
          </a:p>
        </p:txBody>
      </p:sp>
      <p:sp>
        <p:nvSpPr>
          <p:cNvPr id="7" name="6 Alt Başlık"/>
          <p:cNvSpPr>
            <a:spLocks noGrp="1"/>
          </p:cNvSpPr>
          <p:nvPr>
            <p:ph type="subTitle" idx="1"/>
          </p:nvPr>
        </p:nvSpPr>
        <p:spPr>
          <a:xfrm>
            <a:off x="0" y="4365104"/>
            <a:ext cx="9144000" cy="2016224"/>
          </a:xfrm>
        </p:spPr>
        <p:txBody>
          <a:bodyPr>
            <a:normAutofit fontScale="92500" lnSpcReduction="20000"/>
          </a:bodyPr>
          <a:lstStyle/>
          <a:p>
            <a:pPr algn="ctr"/>
            <a:r>
              <a:rPr lang="tr-TR" sz="1800" dirty="0" smtClean="0">
                <a:latin typeface="Times New Roman" pitchFamily="18" charset="0"/>
                <a:cs typeface="Times New Roman" pitchFamily="18" charset="0"/>
              </a:rPr>
              <a:t>Ziraat Müh. Kamil Engin İSLAMOĞLU</a:t>
            </a:r>
          </a:p>
          <a:p>
            <a:pPr algn="ctr"/>
            <a:r>
              <a:rPr lang="tr-TR" sz="1800" dirty="0" smtClean="0">
                <a:latin typeface="Times New Roman" pitchFamily="18" charset="0"/>
                <a:cs typeface="Times New Roman" pitchFamily="18" charset="0"/>
              </a:rPr>
              <a:t>Dr. Hülya MAHMUTOĞLU, Ziraat Yük.Müh. Muammer DEMET</a:t>
            </a:r>
          </a:p>
          <a:p>
            <a:pPr algn="ctr"/>
            <a:r>
              <a:rPr lang="tr-TR" sz="1800" dirty="0" smtClean="0">
                <a:latin typeface="Times New Roman" pitchFamily="18" charset="0"/>
                <a:cs typeface="Times New Roman" pitchFamily="18" charset="0"/>
              </a:rPr>
              <a:t>T.C. Gıda,Tarım ve Hayvancılık Bakanlığı, Çay İşletmeleri Genel Müdürlüğü</a:t>
            </a:r>
          </a:p>
          <a:p>
            <a:pPr algn="ctr"/>
            <a:endParaRPr lang="tr-TR" sz="1800" dirty="0" smtClean="0">
              <a:latin typeface="Times New Roman" pitchFamily="18" charset="0"/>
              <a:cs typeface="Times New Roman" pitchFamily="18" charset="0"/>
            </a:endParaRPr>
          </a:p>
          <a:p>
            <a:pPr algn="ctr"/>
            <a:r>
              <a:rPr lang="tr-TR" sz="1800" dirty="0" smtClean="0">
                <a:latin typeface="Times New Roman" pitchFamily="18" charset="0"/>
                <a:cs typeface="Times New Roman" pitchFamily="18" charset="0"/>
              </a:rPr>
              <a:t>FIRTINA VADİSİ SEMPOZYUMU </a:t>
            </a:r>
          </a:p>
          <a:p>
            <a:pPr algn="ctr"/>
            <a:r>
              <a:rPr lang="tr-TR" sz="1800" dirty="0" smtClean="0">
                <a:latin typeface="Times New Roman" pitchFamily="18" charset="0"/>
                <a:cs typeface="Times New Roman" pitchFamily="18" charset="0"/>
              </a:rPr>
              <a:t>26 - 27  Nisan  2013</a:t>
            </a:r>
          </a:p>
          <a:p>
            <a:pPr algn="ctr"/>
            <a:r>
              <a:rPr lang="tr-TR" sz="1800" dirty="0" smtClean="0">
                <a:latin typeface="Times New Roman" pitchFamily="18" charset="0"/>
                <a:cs typeface="Times New Roman" pitchFamily="18" charset="0"/>
              </a:rPr>
              <a:t>RİZE</a:t>
            </a:r>
          </a:p>
          <a:p>
            <a:pPr algn="ctr"/>
            <a:endParaRPr lang="tr-T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260649"/>
            <a:ext cx="8712968" cy="6370975"/>
          </a:xfrm>
          <a:prstGeom prst="rect">
            <a:avLst/>
          </a:prstGeom>
        </p:spPr>
        <p:txBody>
          <a:bodyPr wrap="square">
            <a:spAutoFit/>
          </a:bodyPr>
          <a:lstStyle/>
          <a:p>
            <a:pPr algn="just"/>
            <a:r>
              <a:rPr lang="tr-TR" sz="2400" dirty="0" smtClean="0">
                <a:latin typeface="Times New Roman" pitchFamily="18" charset="0"/>
                <a:cs typeface="Times New Roman" pitchFamily="18" charset="0"/>
              </a:rPr>
              <a:t>Hassas ekosistemler içerisinde sürdürülebilir kırsal kalkınma için, organik tarımı ve ormancılığı entegre bir yönetim sistemi olarak niteleyen </a:t>
            </a:r>
            <a:r>
              <a:rPr lang="tr-TR" sz="2400" dirty="0" smtClean="0">
                <a:solidFill>
                  <a:srgbClr val="FFFF00"/>
                </a:solidFill>
                <a:latin typeface="Times New Roman" pitchFamily="18" charset="0"/>
                <a:cs typeface="Times New Roman" pitchFamily="18" charset="0"/>
              </a:rPr>
              <a:t>Tarımsal Ormancılık (</a:t>
            </a:r>
            <a:r>
              <a:rPr lang="tr-TR" sz="2400" dirty="0" err="1" smtClean="0">
                <a:solidFill>
                  <a:srgbClr val="FFFF00"/>
                </a:solidFill>
                <a:latin typeface="Times New Roman" pitchFamily="18" charset="0"/>
                <a:cs typeface="Times New Roman" pitchFamily="18" charset="0"/>
              </a:rPr>
              <a:t>Agroforesty</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uygulamaları kapsamında Çin’de yapılan çalışmalarda </a:t>
            </a:r>
            <a:r>
              <a:rPr lang="tr-TR" sz="2400" dirty="0" err="1" smtClean="0">
                <a:latin typeface="Times New Roman" pitchFamily="18" charset="0"/>
                <a:cs typeface="Times New Roman" pitchFamily="18" charset="0"/>
              </a:rPr>
              <a:t>agrisilvikültürel</a:t>
            </a:r>
            <a:r>
              <a:rPr lang="tr-TR" sz="2400" dirty="0" smtClean="0">
                <a:latin typeface="Times New Roman" pitchFamily="18" charset="0"/>
                <a:cs typeface="Times New Roman" pitchFamily="18" charset="0"/>
              </a:rPr>
              <a:t> olarak çay bitkisi ve orman ağaçları karışımı araştırılmış ve </a:t>
            </a:r>
            <a:r>
              <a:rPr lang="tr-TR" sz="2400" dirty="0" err="1" smtClean="0">
                <a:latin typeface="Times New Roman" pitchFamily="18" charset="0"/>
                <a:cs typeface="Times New Roman" pitchFamily="18" charset="0"/>
              </a:rPr>
              <a:t>sosyo</a:t>
            </a:r>
            <a:r>
              <a:rPr lang="tr-TR" sz="2400" dirty="0" smtClean="0">
                <a:latin typeface="Times New Roman" pitchFamily="18" charset="0"/>
                <a:cs typeface="Times New Roman" pitchFamily="18" charset="0"/>
              </a:rPr>
              <a:t>-ekonomik açıdan çok yararlı olduğu tespit edilmiştir. </a:t>
            </a:r>
            <a:r>
              <a:rPr lang="tr-TR" sz="2400" dirty="0" err="1" smtClean="0">
                <a:latin typeface="Times New Roman" pitchFamily="18" charset="0"/>
                <a:cs typeface="Times New Roman" pitchFamily="18" charset="0"/>
              </a:rPr>
              <a:t>Yavuzşefik</a:t>
            </a:r>
            <a:r>
              <a:rPr lang="tr-TR" sz="2400" dirty="0" smtClean="0">
                <a:latin typeface="Times New Roman" pitchFamily="18" charset="0"/>
                <a:cs typeface="Times New Roman" pitchFamily="18" charset="0"/>
              </a:rPr>
              <a:t> ve Akbulut (2005)’e göre; Çin’deki 12 milyon hektar bozuk orman, 2m’den 6m’ye kadar değişik genişliklerde şeritler halinde tıraşlanmıştır. Şeritler 40–50 cm derinlikte işlenerek taş ve kütükler temizlenmiştir. Bu şeritlere 20 cm aralıklarla çay fidanları 2–3 sıra halinde dikilmiştir. Koruyucu ağaç şeritleri 3 ve 6m olarak ve çay tarlalarının dört bir yanını koruyacak şekilde tesis edilmiştir. Bu işlemlerin üzerinden 4 sene geçtikten sonra 4m genişlikte olan şeritler ve ağaç boyunun 5-6m yüksekliğe geldiğinde en iyi verimin alındığı tespit edilmiştir. Böylelikle </a:t>
            </a:r>
            <a:r>
              <a:rPr lang="tr-TR" sz="2400" dirty="0" smtClean="0">
                <a:solidFill>
                  <a:srgbClr val="FFFF00"/>
                </a:solidFill>
                <a:latin typeface="Times New Roman" pitchFamily="18" charset="0"/>
                <a:cs typeface="Times New Roman" pitchFamily="18" charset="0"/>
              </a:rPr>
              <a:t>yıllık ortalama net gelir olarak 400-460 dolar/ha gelir elde edilmiştir. Bu gelir bozuk ormanlardan elde edilen gelirin 46 kat daha fazla olduğu tespit edilmiştir.</a:t>
            </a:r>
            <a:r>
              <a:rPr lang="tr-TR" sz="2400" dirty="0" smtClean="0">
                <a:latin typeface="Times New Roman" pitchFamily="18" charset="0"/>
                <a:cs typeface="Times New Roman" pitchFamily="18" charset="0"/>
              </a:rPr>
              <a:t> </a:t>
            </a:r>
            <a:r>
              <a:rPr lang="tr-TR" sz="2400" baseline="30000" dirty="0" smtClean="0">
                <a:latin typeface="Times New Roman" pitchFamily="18" charset="0"/>
                <a:cs typeface="Times New Roman" pitchFamily="18" charset="0"/>
              </a:rPr>
              <a:t>[15]</a:t>
            </a:r>
            <a:endParaRPr lang="tr-TR" sz="2400"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0" y="0"/>
            <a:ext cx="9144000" cy="1015663"/>
          </a:xfrm>
          <a:prstGeom prst="rect">
            <a:avLst/>
          </a:prstGeom>
          <a:noFill/>
        </p:spPr>
        <p:txBody>
          <a:bodyPr wrap="square" rtlCol="0">
            <a:spAutoFit/>
          </a:bodyPr>
          <a:lstStyle/>
          <a:p>
            <a:pPr algn="ctr"/>
            <a:r>
              <a:rPr lang="tr-TR" sz="2000" dirty="0" smtClean="0"/>
              <a:t>Hindistan’ın </a:t>
            </a:r>
            <a:r>
              <a:rPr lang="tr-TR" sz="2000" dirty="0" err="1" smtClean="0"/>
              <a:t>Nilgiris</a:t>
            </a:r>
            <a:r>
              <a:rPr lang="tr-TR" sz="2000" dirty="0" smtClean="0"/>
              <a:t> bölgesinde, Yağmur Ormanları kuşağı içinde yer alan </a:t>
            </a:r>
            <a:r>
              <a:rPr lang="tr-TR" sz="2000" dirty="0" err="1" smtClean="0"/>
              <a:t>Agroforsty</a:t>
            </a:r>
            <a:r>
              <a:rPr lang="tr-TR" sz="2000" dirty="0" smtClean="0"/>
              <a:t> (Tarımsal Ormancılık) kapsamında tesis edilmiş, </a:t>
            </a:r>
            <a:r>
              <a:rPr lang="tr-TR" sz="2000" dirty="0" err="1" smtClean="0"/>
              <a:t>Ooty</a:t>
            </a:r>
            <a:r>
              <a:rPr lang="tr-TR" sz="2000" dirty="0" smtClean="0"/>
              <a:t> organik çay plantasyonlarından bir görünüm…  </a:t>
            </a:r>
            <a:r>
              <a:rPr lang="tr-TR" dirty="0" smtClean="0"/>
              <a:t>   </a:t>
            </a:r>
            <a:endParaRPr lang="tr-TR" dirty="0"/>
          </a:p>
        </p:txBody>
      </p:sp>
      <p:pic>
        <p:nvPicPr>
          <p:cNvPr id="4" name="3 Resim" descr="tea-plantation-at-ooty.jpg"/>
          <p:cNvPicPr>
            <a:picLocks noChangeAspect="1"/>
          </p:cNvPicPr>
          <p:nvPr/>
        </p:nvPicPr>
        <p:blipFill>
          <a:blip r:embed="rId2" cstate="print"/>
          <a:stretch>
            <a:fillRect/>
          </a:stretch>
        </p:blipFill>
        <p:spPr>
          <a:xfrm>
            <a:off x="0" y="980728"/>
            <a:ext cx="9144000" cy="58772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1560" y="1916832"/>
            <a:ext cx="8136904" cy="1569660"/>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DÜNYA ÜZERİNDEKİ YAĞMUR ORMANI EKOSİSTEMİ VE MİLLİ PARKLAR İÇERİSİNDE Kİ ORGANİK  ÇAY  TARIMININ,  SOSYO-EKONOMİK  KATMA DEĞER OLUŞTURDUĞU ÖRNEKLERDEN BAZILARI  … </a:t>
            </a:r>
            <a:r>
              <a:rPr lang="tr-TR" sz="2400" dirty="0" smtClean="0"/>
              <a:t>     </a:t>
            </a:r>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23528" y="188640"/>
            <a:ext cx="8424936" cy="400110"/>
          </a:xfrm>
          <a:prstGeom prst="rect">
            <a:avLst/>
          </a:prstGeom>
          <a:noFill/>
        </p:spPr>
        <p:txBody>
          <a:bodyPr wrap="square" rtlCol="0">
            <a:spAutoFit/>
          </a:bodyPr>
          <a:lstStyle/>
          <a:p>
            <a:pPr algn="ctr"/>
            <a:r>
              <a:rPr lang="tr-TR" sz="2000" dirty="0" smtClean="0"/>
              <a:t>  </a:t>
            </a:r>
            <a:r>
              <a:rPr lang="tr-TR" dirty="0" smtClean="0"/>
              <a:t>   </a:t>
            </a:r>
            <a:endParaRPr lang="tr-TR" dirty="0"/>
          </a:p>
        </p:txBody>
      </p:sp>
      <p:sp>
        <p:nvSpPr>
          <p:cNvPr id="5" name="4 Metin kutusu"/>
          <p:cNvSpPr txBox="1"/>
          <p:nvPr/>
        </p:nvSpPr>
        <p:spPr>
          <a:xfrm>
            <a:off x="323528" y="188640"/>
            <a:ext cx="8424936" cy="400110"/>
          </a:xfrm>
          <a:prstGeom prst="rect">
            <a:avLst/>
          </a:prstGeom>
          <a:noFill/>
        </p:spPr>
        <p:txBody>
          <a:bodyPr wrap="square" rtlCol="0">
            <a:spAutoFit/>
          </a:bodyPr>
          <a:lstStyle/>
          <a:p>
            <a:pPr algn="ctr"/>
            <a:r>
              <a:rPr lang="tr-TR" sz="2000" dirty="0" smtClean="0"/>
              <a:t>  </a:t>
            </a:r>
            <a:r>
              <a:rPr lang="tr-TR" dirty="0" smtClean="0"/>
              <a:t>   </a:t>
            </a:r>
            <a:endParaRPr lang="tr-TR" dirty="0"/>
          </a:p>
        </p:txBody>
      </p:sp>
      <p:sp>
        <p:nvSpPr>
          <p:cNvPr id="6" name="5 Dikdörtgen"/>
          <p:cNvSpPr/>
          <p:nvPr/>
        </p:nvSpPr>
        <p:spPr>
          <a:xfrm>
            <a:off x="179512" y="0"/>
            <a:ext cx="8784976" cy="707886"/>
          </a:xfrm>
          <a:prstGeom prst="rect">
            <a:avLst/>
          </a:prstGeom>
        </p:spPr>
        <p:txBody>
          <a:bodyPr wrap="square">
            <a:spAutoFit/>
          </a:bodyPr>
          <a:lstStyle/>
          <a:p>
            <a:pPr algn="ctr"/>
            <a:r>
              <a:rPr lang="tr-TR" sz="2000" dirty="0" smtClean="0"/>
              <a:t>Eko turizm amaçlı hizmete sunulan, Sri Lanka </a:t>
            </a:r>
            <a:r>
              <a:rPr lang="tr-TR" sz="2000" dirty="0" err="1" smtClean="0"/>
              <a:t>Sinharaja</a:t>
            </a:r>
            <a:r>
              <a:rPr lang="tr-TR" sz="2000" dirty="0" smtClean="0"/>
              <a:t> Yağmur Ormanı ekosistemi içerisinde tesis edilmiş yerleşke ve organik çay tarım alanı …</a:t>
            </a:r>
            <a:endParaRPr lang="tr-TR" sz="2000" dirty="0"/>
          </a:p>
        </p:txBody>
      </p:sp>
      <p:pic>
        <p:nvPicPr>
          <p:cNvPr id="7" name="6 Resim" descr="1.jpg"/>
          <p:cNvPicPr>
            <a:picLocks noChangeAspect="1"/>
          </p:cNvPicPr>
          <p:nvPr/>
        </p:nvPicPr>
        <p:blipFill>
          <a:blip r:embed="rId2" cstate="print"/>
          <a:stretch>
            <a:fillRect/>
          </a:stretch>
        </p:blipFill>
        <p:spPr>
          <a:xfrm>
            <a:off x="0" y="692696"/>
            <a:ext cx="9144000" cy="61653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23528" y="188640"/>
            <a:ext cx="8424936" cy="646331"/>
          </a:xfrm>
          <a:prstGeom prst="rect">
            <a:avLst/>
          </a:prstGeom>
          <a:noFill/>
        </p:spPr>
        <p:txBody>
          <a:bodyPr wrap="square" rtlCol="0">
            <a:spAutoFit/>
          </a:bodyPr>
          <a:lstStyle/>
          <a:p>
            <a:pPr algn="ctr"/>
            <a:r>
              <a:rPr lang="tr-TR" dirty="0" smtClean="0"/>
              <a:t>KAZİRANKA ULUSAL PARKI ECO KAMPI  İÇERSİNDE  Kİ                                    ORGANİK  ÇAY   BAHÇELERİ    ASSAM / HİNDİSTAN</a:t>
            </a:r>
            <a:endParaRPr lang="tr-TR" dirty="0"/>
          </a:p>
        </p:txBody>
      </p:sp>
      <p:pic>
        <p:nvPicPr>
          <p:cNvPr id="4" name="3 Resim" descr="4.jpg"/>
          <p:cNvPicPr>
            <a:picLocks noChangeAspect="1"/>
          </p:cNvPicPr>
          <p:nvPr/>
        </p:nvPicPr>
        <p:blipFill>
          <a:blip r:embed="rId2" cstate="print"/>
          <a:stretch>
            <a:fillRect/>
          </a:stretch>
        </p:blipFill>
        <p:spPr>
          <a:xfrm>
            <a:off x="0" y="836713"/>
            <a:ext cx="9144000" cy="60212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1.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23528" y="188640"/>
            <a:ext cx="8424936" cy="646331"/>
          </a:xfrm>
          <a:prstGeom prst="rect">
            <a:avLst/>
          </a:prstGeom>
          <a:noFill/>
        </p:spPr>
        <p:txBody>
          <a:bodyPr wrap="square" rtlCol="0">
            <a:spAutoFit/>
          </a:bodyPr>
          <a:lstStyle/>
          <a:p>
            <a:pPr algn="ctr"/>
            <a:r>
              <a:rPr lang="tr-TR" dirty="0" smtClean="0"/>
              <a:t>GÜNEY KORE  SEORAKSAN ULUSAL PARKI  İÇERSİNDE  Kİ                                                            ORGANİK  ÇAY   PLANTASYONLARI  </a:t>
            </a:r>
            <a:endParaRPr lang="tr-TR" dirty="0"/>
          </a:p>
        </p:txBody>
      </p:sp>
      <p:pic>
        <p:nvPicPr>
          <p:cNvPr id="4" name="3 Resim" descr="0051.jpg"/>
          <p:cNvPicPr>
            <a:picLocks noChangeAspect="1"/>
          </p:cNvPicPr>
          <p:nvPr/>
        </p:nvPicPr>
        <p:blipFill>
          <a:blip r:embed="rId2" cstate="print"/>
          <a:stretch>
            <a:fillRect/>
          </a:stretch>
        </p:blipFill>
        <p:spPr>
          <a:xfrm>
            <a:off x="0" y="836712"/>
            <a:ext cx="9144000" cy="6021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152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152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572000" cy="6878802"/>
          </a:xfrm>
          <a:prstGeom prst="rect">
            <a:avLst/>
          </a:prstGeom>
          <a:noFill/>
          <a:ln w="9525">
            <a:noFill/>
            <a:miter lim="800000"/>
            <a:headEnd/>
            <a:tailEnd/>
          </a:ln>
        </p:spPr>
      </p:pic>
      <p:sp>
        <p:nvSpPr>
          <p:cNvPr id="3" name="2 Metin kutusu"/>
          <p:cNvSpPr txBox="1"/>
          <p:nvPr/>
        </p:nvSpPr>
        <p:spPr>
          <a:xfrm>
            <a:off x="4644008" y="188640"/>
            <a:ext cx="4320480" cy="6494085"/>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Dünyada ki en yaşlı çay ağacı,</a:t>
            </a:r>
          </a:p>
          <a:p>
            <a:pPr algn="ctr"/>
            <a:r>
              <a:rPr lang="tr-TR" sz="2400" dirty="0" smtClean="0">
                <a:latin typeface="Times New Roman" pitchFamily="18" charset="0"/>
                <a:cs typeface="Times New Roman" pitchFamily="18" charset="0"/>
              </a:rPr>
              <a:t>Çin’nin Yunnan eyaleti, Pu’er şehrindeki  2450 m rakımlı Ailao Dağı orman popülasyonunun bulunduğu , Qianjiazhai  Köyünde bulunmaktadır.</a:t>
            </a:r>
          </a:p>
          <a:p>
            <a:pPr algn="ctr"/>
            <a:r>
              <a:rPr lang="tr-TR" sz="2400" dirty="0" smtClean="0">
                <a:latin typeface="Times New Roman" pitchFamily="18" charset="0"/>
                <a:cs typeface="Times New Roman" pitchFamily="18" charset="0"/>
              </a:rPr>
              <a:t>İçerisinde bulunduğu ormanla birlikte koruma altına alınan bu anıt ağaç ; 25,6 m yüksekliğinde,</a:t>
            </a:r>
          </a:p>
          <a:p>
            <a:pPr algn="ctr"/>
            <a:r>
              <a:rPr lang="tr-TR" sz="2400" dirty="0" smtClean="0">
                <a:latin typeface="Times New Roman" pitchFamily="18" charset="0"/>
                <a:cs typeface="Times New Roman" pitchFamily="18" charset="0"/>
              </a:rPr>
              <a:t>1,02 m çapında ve  yaklaşık </a:t>
            </a:r>
            <a:r>
              <a:rPr lang="tr-TR" sz="2400" dirty="0" smtClean="0">
                <a:solidFill>
                  <a:srgbClr val="FFFF00"/>
                </a:solidFill>
                <a:latin typeface="Times New Roman" pitchFamily="18" charset="0"/>
                <a:cs typeface="Times New Roman" pitchFamily="18" charset="0"/>
              </a:rPr>
              <a:t>2700 yıllık</a:t>
            </a:r>
            <a:r>
              <a:rPr lang="tr-TR" sz="2400" dirty="0" smtClean="0">
                <a:latin typeface="Times New Roman" pitchFamily="18" charset="0"/>
                <a:cs typeface="Times New Roman" pitchFamily="18" charset="0"/>
              </a:rPr>
              <a:t> olduğu akademik çalışmalarda ifade edilmektedir.</a:t>
            </a:r>
          </a:p>
          <a:p>
            <a:pPr algn="ctr"/>
            <a:endParaRPr lang="tr-TR" sz="24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Kaynak :</a:t>
            </a:r>
            <a:r>
              <a:rPr lang="tr-TR" sz="2400" dirty="0" smtClean="0">
                <a:latin typeface="Times New Roman" pitchFamily="18" charset="0"/>
                <a:cs typeface="Times New Roman" pitchFamily="18" charset="0"/>
              </a:rPr>
              <a:t> </a:t>
            </a:r>
            <a:r>
              <a:rPr lang="en-US" sz="1600" dirty="0" smtClean="0"/>
              <a:t>Geographic Sciences and Natural Resources Research(IGSNRR) of China Academy of </a:t>
            </a:r>
            <a:r>
              <a:rPr lang="tr-TR" sz="1600" dirty="0" smtClean="0"/>
              <a:t> </a:t>
            </a:r>
            <a:r>
              <a:rPr lang="en-US" sz="1600" dirty="0" smtClean="0"/>
              <a:t>Science (CAS)</a:t>
            </a:r>
            <a:r>
              <a:rPr lang="tr-TR" sz="1600" dirty="0" smtClean="0"/>
              <a:t> </a:t>
            </a:r>
            <a:r>
              <a:rPr lang="en-US" sz="1600" dirty="0" smtClean="0"/>
              <a:t>Department of Agriculture of </a:t>
            </a:r>
            <a:r>
              <a:rPr lang="tr-TR" sz="1600" dirty="0" smtClean="0"/>
              <a:t> </a:t>
            </a:r>
            <a:r>
              <a:rPr lang="en-US" sz="1600" dirty="0" smtClean="0"/>
              <a:t>Yunnan Province</a:t>
            </a:r>
          </a:p>
          <a:p>
            <a:r>
              <a:rPr lang="en-US" sz="1600" dirty="0" smtClean="0"/>
              <a:t>Department of Agriculture of Yunnan Province, P.R. China</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19625" y="0"/>
            <a:ext cx="4524375" cy="6858000"/>
          </a:xfrm>
          <a:prstGeom prst="rect">
            <a:avLst/>
          </a:prstGeom>
          <a:noFill/>
        </p:spPr>
      </p:pic>
      <p:sp>
        <p:nvSpPr>
          <p:cNvPr id="3" name="Line 6"/>
          <p:cNvSpPr>
            <a:spLocks noChangeShapeType="1"/>
          </p:cNvSpPr>
          <p:nvPr/>
        </p:nvSpPr>
        <p:spPr bwMode="auto">
          <a:xfrm flipH="1">
            <a:off x="5004048" y="1196752"/>
            <a:ext cx="123056" cy="900000"/>
          </a:xfrm>
          <a:prstGeom prst="line">
            <a:avLst/>
          </a:prstGeom>
          <a:noFill/>
          <a:ln w="50800">
            <a:solidFill>
              <a:srgbClr val="FF0000"/>
            </a:solidFill>
            <a:round/>
            <a:headEnd/>
            <a:tailEnd type="stealth" w="med" len="med"/>
          </a:ln>
          <a:effectLst/>
        </p:spPr>
        <p:txBody>
          <a:bodyPr wrap="none" anchor="ctr"/>
          <a:lstStyle/>
          <a:p>
            <a:endParaRPr lang="tr-TR"/>
          </a:p>
        </p:txBody>
      </p:sp>
      <p:sp>
        <p:nvSpPr>
          <p:cNvPr id="5" name="4 Metin kutusu"/>
          <p:cNvSpPr txBox="1"/>
          <p:nvPr/>
        </p:nvSpPr>
        <p:spPr>
          <a:xfrm>
            <a:off x="0" y="0"/>
            <a:ext cx="4644008" cy="6863417"/>
          </a:xfrm>
          <a:prstGeom prst="rect">
            <a:avLst/>
          </a:prstGeom>
          <a:noFill/>
        </p:spPr>
        <p:txBody>
          <a:bodyPr wrap="square" rtlCol="0">
            <a:spAutoFit/>
          </a:bodyPr>
          <a:lstStyle/>
          <a:p>
            <a:pPr algn="ctr"/>
            <a:r>
              <a:rPr lang="tr-TR" sz="2000" b="1" dirty="0" smtClean="0">
                <a:solidFill>
                  <a:srgbClr val="FFFF00"/>
                </a:solidFill>
                <a:latin typeface="Times New Roman" pitchFamily="18" charset="0"/>
                <a:cs typeface="Times New Roman" pitchFamily="18" charset="0"/>
              </a:rPr>
              <a:t>ÇAY  (</a:t>
            </a:r>
            <a:r>
              <a:rPr lang="tr-TR" sz="2000" b="1" dirty="0" err="1" smtClean="0">
                <a:solidFill>
                  <a:srgbClr val="FFFF00"/>
                </a:solidFill>
                <a:latin typeface="Times New Roman" pitchFamily="18" charset="0"/>
                <a:cs typeface="Times New Roman" pitchFamily="18" charset="0"/>
              </a:rPr>
              <a:t>Camellia</a:t>
            </a:r>
            <a:r>
              <a:rPr lang="tr-TR" sz="2000" b="1" dirty="0" smtClean="0">
                <a:solidFill>
                  <a:srgbClr val="FFFF00"/>
                </a:solidFill>
                <a:latin typeface="Times New Roman" pitchFamily="18" charset="0"/>
                <a:cs typeface="Times New Roman" pitchFamily="18" charset="0"/>
              </a:rPr>
              <a:t> </a:t>
            </a:r>
            <a:r>
              <a:rPr lang="tr-TR" sz="2000" b="1" dirty="0" err="1" smtClean="0">
                <a:solidFill>
                  <a:srgbClr val="FFFF00"/>
                </a:solidFill>
                <a:latin typeface="Times New Roman" pitchFamily="18" charset="0"/>
                <a:cs typeface="Times New Roman" pitchFamily="18" charset="0"/>
              </a:rPr>
              <a:t>sinensis</a:t>
            </a:r>
            <a:r>
              <a:rPr lang="tr-TR" sz="2000" b="1" dirty="0" smtClean="0">
                <a:solidFill>
                  <a:srgbClr val="FFFF00"/>
                </a:solidFill>
                <a:latin typeface="Times New Roman" pitchFamily="18" charset="0"/>
                <a:cs typeface="Times New Roman" pitchFamily="18" charset="0"/>
              </a:rPr>
              <a:t>)</a:t>
            </a:r>
          </a:p>
          <a:p>
            <a:r>
              <a:rPr lang="tr-TR" b="1" dirty="0" smtClean="0">
                <a:latin typeface="Times New Roman" pitchFamily="18" charset="0"/>
                <a:cs typeface="Times New Roman" pitchFamily="18" charset="0"/>
              </a:rPr>
              <a:t>Kültüre alındığı zaman </a:t>
            </a:r>
            <a:r>
              <a:rPr lang="tr-TR" b="1" dirty="0" smtClean="0">
                <a:solidFill>
                  <a:srgbClr val="FFFF00"/>
                </a:solidFill>
                <a:latin typeface="Times New Roman" pitchFamily="18" charset="0"/>
                <a:cs typeface="Times New Roman" pitchFamily="18" charset="0"/>
              </a:rPr>
              <a:t>100 yıllık bir ömre</a:t>
            </a:r>
            <a:r>
              <a:rPr lang="tr-TR" b="1" dirty="0" smtClean="0">
                <a:latin typeface="Times New Roman" pitchFamily="18" charset="0"/>
                <a:cs typeface="Times New Roman" pitchFamily="18" charset="0"/>
              </a:rPr>
              <a:t> ve tohumla üretildiğinde güçlü bir kazık köke sahip, </a:t>
            </a:r>
          </a:p>
          <a:p>
            <a:endParaRPr lang="tr-TR" sz="1000"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Doğada büyümeye bırakıldığında zaman, ağaç formunda gelişen ve </a:t>
            </a:r>
            <a:r>
              <a:rPr lang="tr-TR" b="1" dirty="0" smtClean="0">
                <a:solidFill>
                  <a:srgbClr val="FFFF00"/>
                </a:solidFill>
                <a:latin typeface="Times New Roman" pitchFamily="18" charset="0"/>
                <a:cs typeface="Times New Roman" pitchFamily="18" charset="0"/>
              </a:rPr>
              <a:t>2700 yıllık bir ömre</a:t>
            </a:r>
            <a:r>
              <a:rPr lang="tr-TR" b="1" dirty="0" smtClean="0">
                <a:latin typeface="Times New Roman" pitchFamily="18" charset="0"/>
                <a:cs typeface="Times New Roman" pitchFamily="18" charset="0"/>
              </a:rPr>
              <a:t> sahip,</a:t>
            </a:r>
          </a:p>
          <a:p>
            <a:endParaRPr lang="tr-TR" sz="1000"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Her mevsim yeşil olan ve tropikal iklimlerde 12 ay sürgün (ürün) verebilen,</a:t>
            </a:r>
          </a:p>
          <a:p>
            <a:endParaRPr lang="tr-TR" sz="1000"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Kumdan, kile değin değişik yapıdaki asit tepkimeli (</a:t>
            </a:r>
            <a:r>
              <a:rPr lang="tr-TR" b="1" dirty="0" err="1" smtClean="0">
                <a:latin typeface="Times New Roman" pitchFamily="18" charset="0"/>
                <a:cs typeface="Times New Roman" pitchFamily="18" charset="0"/>
              </a:rPr>
              <a:t>pH</a:t>
            </a:r>
            <a:r>
              <a:rPr lang="tr-TR" b="1" dirty="0" smtClean="0">
                <a:latin typeface="Times New Roman" pitchFamily="18" charset="0"/>
                <a:cs typeface="Times New Roman" pitchFamily="18" charset="0"/>
              </a:rPr>
              <a:t> 5.5-6) toprakta yetişebilen,</a:t>
            </a:r>
          </a:p>
          <a:p>
            <a:endParaRPr lang="tr-TR" sz="1000"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İçerdiği zengin </a:t>
            </a:r>
            <a:r>
              <a:rPr lang="tr-TR" b="1" dirty="0" err="1" smtClean="0">
                <a:latin typeface="Times New Roman" pitchFamily="18" charset="0"/>
                <a:cs typeface="Times New Roman" pitchFamily="18" charset="0"/>
              </a:rPr>
              <a:t>fenolik</a:t>
            </a:r>
            <a:r>
              <a:rPr lang="tr-TR" b="1" dirty="0" smtClean="0">
                <a:latin typeface="Times New Roman" pitchFamily="18" charset="0"/>
                <a:cs typeface="Times New Roman" pitchFamily="18" charset="0"/>
              </a:rPr>
              <a:t> bileşiklerden ötürü , bir çok yaban hayatı canlısının besin zincirinde yer almayan,</a:t>
            </a:r>
          </a:p>
          <a:p>
            <a:endParaRPr lang="tr-TR" sz="1000"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İçerdiği kafein oranı ve yüksek antioksidan özelliğe sahip bileşikleri ile insanların  sudan daha çok tükettiği ,</a:t>
            </a:r>
          </a:p>
          <a:p>
            <a:endParaRPr lang="tr-TR" sz="1000"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Hem tarım </a:t>
            </a:r>
            <a:r>
              <a:rPr lang="tr-TR" b="1" dirty="0" err="1" smtClean="0">
                <a:latin typeface="Times New Roman" pitchFamily="18" charset="0"/>
                <a:cs typeface="Times New Roman" pitchFamily="18" charset="0"/>
              </a:rPr>
              <a:t>hemde</a:t>
            </a:r>
            <a:r>
              <a:rPr lang="tr-TR" b="1" dirty="0" smtClean="0">
                <a:latin typeface="Times New Roman" pitchFamily="18" charset="0"/>
                <a:cs typeface="Times New Roman" pitchFamily="18" charset="0"/>
              </a:rPr>
              <a:t> sanayi  sektöründe istihdam sağlaması yanında, yüksek katma değerli üretim de sağlayan değerli bir tarım ürünüdür.</a:t>
            </a:r>
            <a:endParaRPr lang="tr-TR" b="1" dirty="0">
              <a:latin typeface="Times New Roman" pitchFamily="18" charset="0"/>
              <a:cs typeface="Times New Roman" pitchFamily="18" charset="0"/>
            </a:endParaRPr>
          </a:p>
        </p:txBody>
      </p:sp>
      <p:sp>
        <p:nvSpPr>
          <p:cNvPr id="6" name="Line 6"/>
          <p:cNvSpPr>
            <a:spLocks noChangeShapeType="1"/>
          </p:cNvSpPr>
          <p:nvPr/>
        </p:nvSpPr>
        <p:spPr bwMode="auto">
          <a:xfrm>
            <a:off x="4860032" y="3429000"/>
            <a:ext cx="864096" cy="35904"/>
          </a:xfrm>
          <a:prstGeom prst="line">
            <a:avLst/>
          </a:prstGeom>
          <a:noFill/>
          <a:ln w="50800">
            <a:solidFill>
              <a:srgbClr val="FF0000"/>
            </a:solidFill>
            <a:round/>
            <a:headEnd/>
            <a:tailEnd type="stealth" w="med" len="med"/>
          </a:ln>
          <a:effectLst/>
        </p:spPr>
        <p:txBody>
          <a:bodyPr wrap="none" anchor="ct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indows\Web\Wallpaper\Landscapes\spectrum_of_tea.jpg"/>
          <p:cNvPicPr>
            <a:picLocks noChangeAspect="1" noChangeArrowheads="1"/>
          </p:cNvPicPr>
          <p:nvPr/>
        </p:nvPicPr>
        <p:blipFill>
          <a:blip r:embed="rId2" cstate="print"/>
          <a:srcRect/>
          <a:stretch>
            <a:fillRect/>
          </a:stretch>
        </p:blipFill>
        <p:spPr bwMode="auto">
          <a:xfrm>
            <a:off x="539552" y="2060848"/>
            <a:ext cx="7920880" cy="3456384"/>
          </a:xfrm>
          <a:prstGeom prst="rect">
            <a:avLst/>
          </a:prstGeom>
          <a:noFill/>
        </p:spPr>
      </p:pic>
      <p:sp>
        <p:nvSpPr>
          <p:cNvPr id="3" name="2 Metin kutusu"/>
          <p:cNvSpPr txBox="1"/>
          <p:nvPr/>
        </p:nvSpPr>
        <p:spPr>
          <a:xfrm>
            <a:off x="1403648" y="1196752"/>
            <a:ext cx="6552728" cy="646331"/>
          </a:xfrm>
          <a:prstGeom prst="rect">
            <a:avLst/>
          </a:prstGeom>
          <a:noFill/>
        </p:spPr>
        <p:txBody>
          <a:bodyPr wrap="square" rtlCol="0">
            <a:spAutoFit/>
          </a:bodyPr>
          <a:lstStyle/>
          <a:p>
            <a:pPr algn="ctr"/>
            <a:r>
              <a:rPr lang="tr-TR" sz="3600" dirty="0" smtClean="0">
                <a:latin typeface="Times New Roman" pitchFamily="18" charset="0"/>
                <a:cs typeface="Times New Roman" pitchFamily="18" charset="0"/>
              </a:rPr>
              <a:t>TEŞEKKÜR   EDERİZ</a:t>
            </a:r>
            <a:endParaRPr lang="tr-T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0" y="0"/>
            <a:ext cx="6552728"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    Kaynaklar :</a:t>
            </a:r>
            <a:endParaRPr lang="tr-TR" b="1" dirty="0">
              <a:latin typeface="Times New Roman" pitchFamily="18" charset="0"/>
              <a:cs typeface="Times New Roman" pitchFamily="18" charset="0"/>
            </a:endParaRPr>
          </a:p>
        </p:txBody>
      </p:sp>
      <p:sp>
        <p:nvSpPr>
          <p:cNvPr id="4" name="3 Metin kutusu"/>
          <p:cNvSpPr txBox="1"/>
          <p:nvPr/>
        </p:nvSpPr>
        <p:spPr>
          <a:xfrm>
            <a:off x="0" y="332656"/>
            <a:ext cx="9144000" cy="6525344"/>
          </a:xfrm>
          <a:prstGeom prst="rect">
            <a:avLst/>
          </a:prstGeom>
          <a:noFill/>
        </p:spPr>
        <p:txBody>
          <a:bodyPr wrap="square" rtlCol="0">
            <a:spAutoFit/>
          </a:bodyPr>
          <a:lstStyle/>
          <a:p>
            <a:r>
              <a:rPr lang="tr-TR" sz="1500" dirty="0" smtClean="0">
                <a:latin typeface="Times New Roman" pitchFamily="18" charset="0"/>
                <a:cs typeface="Times New Roman" pitchFamily="18" charset="0"/>
              </a:rPr>
              <a:t>1. </a:t>
            </a:r>
            <a:r>
              <a:rPr lang="tr-TR" sz="1500" b="1" dirty="0" smtClean="0">
                <a:latin typeface="Times New Roman" pitchFamily="18" charset="0"/>
                <a:cs typeface="Times New Roman" pitchFamily="18" charset="0"/>
              </a:rPr>
              <a:t>2011 Çevre Durum Raporu, T.C. Çevre Ve Şehircilik Bakanlığı Rize Çevre Ve Şehircilik İl Müdürlüğü. </a:t>
            </a:r>
          </a:p>
          <a:p>
            <a:r>
              <a:rPr lang="tr-TR" sz="1500" dirty="0" smtClean="0">
                <a:latin typeface="Times New Roman" pitchFamily="18" charset="0"/>
                <a:cs typeface="Times New Roman" pitchFamily="18" charset="0"/>
              </a:rPr>
              <a:t>2. BAYRAKDAR, C., 2006. </a:t>
            </a:r>
            <a:r>
              <a:rPr lang="tr-TR" sz="1500" b="1" dirty="0" smtClean="0">
                <a:latin typeface="Times New Roman" pitchFamily="18" charset="0"/>
                <a:cs typeface="Times New Roman" pitchFamily="18" charset="0"/>
              </a:rPr>
              <a:t>Fırtına Deresi Havzasının Uygulamalı Jeomorfoloji Etüdü. Sosyal Bilimler Enstitüsü, İstanbul Üniversitesi. İstanbul </a:t>
            </a:r>
          </a:p>
          <a:p>
            <a:r>
              <a:rPr lang="tr-TR" sz="1500" dirty="0" smtClean="0">
                <a:latin typeface="Times New Roman" pitchFamily="18" charset="0"/>
                <a:cs typeface="Times New Roman" pitchFamily="18" charset="0"/>
              </a:rPr>
              <a:t>3. T.C. Çevre ve Orman Bakanlığı, Türkiye Çevre Atlası, </a:t>
            </a:r>
            <a:r>
              <a:rPr lang="tr-TR" sz="1500" b="1" dirty="0" smtClean="0">
                <a:latin typeface="Times New Roman" pitchFamily="18" charset="0"/>
                <a:cs typeface="Times New Roman" pitchFamily="18" charset="0"/>
              </a:rPr>
              <a:t>VI. Flora- Fauna Ve Hassas Yöreler. Doğa Koruma Dairesi Başkanlığı, Sulak Alanlar Şubesi, 2004.Ankara. </a:t>
            </a:r>
          </a:p>
          <a:p>
            <a:r>
              <a:rPr lang="tr-TR" sz="1500" dirty="0" smtClean="0">
                <a:latin typeface="Times New Roman" pitchFamily="18" charset="0"/>
                <a:cs typeface="Times New Roman" pitchFamily="18" charset="0"/>
              </a:rPr>
              <a:t>4. ZAMAN, M., 2002. </a:t>
            </a:r>
            <a:r>
              <a:rPr lang="tr-TR" sz="1500" b="1" dirty="0" smtClean="0">
                <a:latin typeface="Times New Roman" pitchFamily="18" charset="0"/>
                <a:cs typeface="Times New Roman" pitchFamily="18" charset="0"/>
              </a:rPr>
              <a:t>Fırtına Deresi Havzası Ve Kaçkar Dağları Milli Parkı’nın Alternatif Turizm Açısından Önemi. Edebiyat Fakültesi, Coğrafya ABD. Atatürk Üniversitesi. Erzurum </a:t>
            </a:r>
          </a:p>
          <a:p>
            <a:r>
              <a:rPr lang="tr-TR" sz="1500" dirty="0" smtClean="0">
                <a:latin typeface="Times New Roman" pitchFamily="18" charset="0"/>
                <a:cs typeface="Times New Roman" pitchFamily="18" charset="0"/>
              </a:rPr>
              <a:t>5. RENDE, S., 2012. </a:t>
            </a:r>
            <a:r>
              <a:rPr lang="tr-TR" sz="1500" b="1" dirty="0" smtClean="0">
                <a:latin typeface="Times New Roman" pitchFamily="18" charset="0"/>
                <a:cs typeface="Times New Roman" pitchFamily="18" charset="0"/>
              </a:rPr>
              <a:t>Organik Tarımın Türkiye Turizm Ekonomisinde Olası Payı. SBE, Atılım Üniversitesi. Ankara </a:t>
            </a:r>
          </a:p>
          <a:p>
            <a:r>
              <a:rPr lang="tr-TR" sz="1500" dirty="0" smtClean="0">
                <a:latin typeface="Times New Roman" pitchFamily="18" charset="0"/>
                <a:cs typeface="Times New Roman" pitchFamily="18" charset="0"/>
              </a:rPr>
              <a:t>6. Çay İşletmeleri Genel Müdürlüğü, </a:t>
            </a:r>
            <a:r>
              <a:rPr lang="tr-TR" sz="1500" b="1" dirty="0" smtClean="0">
                <a:latin typeface="Times New Roman" pitchFamily="18" charset="0"/>
                <a:cs typeface="Times New Roman" pitchFamily="18" charset="0"/>
              </a:rPr>
              <a:t>2011 Çay Sektörü Raporu. Rize </a:t>
            </a:r>
          </a:p>
          <a:p>
            <a:r>
              <a:rPr lang="tr-TR" sz="1500" dirty="0" smtClean="0">
                <a:latin typeface="Times New Roman" pitchFamily="18" charset="0"/>
                <a:cs typeface="Times New Roman" pitchFamily="18" charset="0"/>
              </a:rPr>
              <a:t>7. GEDİK,K.,VEREP,B.,TERZİ.,E.,FEVZİOĞLU,S.,2010. </a:t>
            </a:r>
            <a:r>
              <a:rPr lang="tr-TR" sz="1500" b="1" dirty="0" smtClean="0">
                <a:latin typeface="Times New Roman" pitchFamily="18" charset="0"/>
                <a:cs typeface="Times New Roman" pitchFamily="18" charset="0"/>
              </a:rPr>
              <a:t>Fırtına Deresi (Rize)'</a:t>
            </a:r>
            <a:r>
              <a:rPr lang="tr-TR" sz="1500" b="1" dirty="0" err="1" smtClean="0">
                <a:latin typeface="Times New Roman" pitchFamily="18" charset="0"/>
                <a:cs typeface="Times New Roman" pitchFamily="18" charset="0"/>
              </a:rPr>
              <a:t>nin</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Fiziko</a:t>
            </a:r>
            <a:r>
              <a:rPr lang="tr-TR" sz="1500" b="1" dirty="0" smtClean="0">
                <a:latin typeface="Times New Roman" pitchFamily="18" charset="0"/>
                <a:cs typeface="Times New Roman" pitchFamily="18" charset="0"/>
              </a:rPr>
              <a:t>-Kimyasal Açıdan Su Kalitesinin Belirlenmesi. Su Ürünleri Fakültesi Rize Üniversitesi. Rize </a:t>
            </a:r>
          </a:p>
          <a:p>
            <a:r>
              <a:rPr lang="tr-TR" sz="1500" dirty="0" smtClean="0">
                <a:latin typeface="Times New Roman" pitchFamily="18" charset="0"/>
                <a:cs typeface="Times New Roman" pitchFamily="18" charset="0"/>
              </a:rPr>
              <a:t>8. URL:http://www.biriz.biz/cay/</a:t>
            </a:r>
            <a:r>
              <a:rPr lang="tr-TR" sz="1500" dirty="0" err="1" smtClean="0">
                <a:latin typeface="Times New Roman" pitchFamily="18" charset="0"/>
                <a:cs typeface="Times New Roman" pitchFamily="18" charset="0"/>
              </a:rPr>
              <a:t>articles</a:t>
            </a:r>
            <a:r>
              <a:rPr lang="tr-TR" sz="1500" dirty="0" smtClean="0">
                <a:latin typeface="Times New Roman" pitchFamily="18" charset="0"/>
                <a:cs typeface="Times New Roman" pitchFamily="18" charset="0"/>
              </a:rPr>
              <a:t>/ekosistem.</a:t>
            </a:r>
            <a:r>
              <a:rPr lang="tr-TR" sz="1500" dirty="0" err="1" smtClean="0">
                <a:latin typeface="Times New Roman" pitchFamily="18" charset="0"/>
                <a:cs typeface="Times New Roman" pitchFamily="18" charset="0"/>
              </a:rPr>
              <a:t>htm</a:t>
            </a:r>
            <a:r>
              <a:rPr lang="tr-TR" sz="1500" dirty="0" smtClean="0">
                <a:latin typeface="Times New Roman" pitchFamily="18" charset="0"/>
                <a:cs typeface="Times New Roman" pitchFamily="18" charset="0"/>
              </a:rPr>
              <a:t> </a:t>
            </a:r>
          </a:p>
          <a:p>
            <a:r>
              <a:rPr lang="tr-TR" sz="1500" dirty="0" smtClean="0">
                <a:latin typeface="Times New Roman" pitchFamily="18" charset="0"/>
                <a:cs typeface="Times New Roman" pitchFamily="18" charset="0"/>
              </a:rPr>
              <a:t>9. J. D. </a:t>
            </a:r>
            <a:r>
              <a:rPr lang="tr-TR" sz="1500" dirty="0" err="1" smtClean="0">
                <a:latin typeface="Times New Roman" pitchFamily="18" charset="0"/>
                <a:cs typeface="Times New Roman" pitchFamily="18" charset="0"/>
              </a:rPr>
              <a:t>Kottawa</a:t>
            </a:r>
            <a:r>
              <a:rPr lang="tr-TR" sz="1500" dirty="0" smtClean="0">
                <a:latin typeface="Times New Roman" pitchFamily="18" charset="0"/>
                <a:cs typeface="Times New Roman" pitchFamily="18" charset="0"/>
              </a:rPr>
              <a:t>-</a:t>
            </a:r>
            <a:r>
              <a:rPr lang="tr-TR" sz="1500" dirty="0" err="1" smtClean="0">
                <a:latin typeface="Times New Roman" pitchFamily="18" charset="0"/>
                <a:cs typeface="Times New Roman" pitchFamily="18" charset="0"/>
              </a:rPr>
              <a:t>Arachchi</a:t>
            </a:r>
            <a:r>
              <a:rPr lang="tr-TR" sz="1500" dirty="0" smtClean="0">
                <a:latin typeface="Times New Roman" pitchFamily="18" charset="0"/>
                <a:cs typeface="Times New Roman" pitchFamily="18" charset="0"/>
              </a:rPr>
              <a:t>, R. N. </a:t>
            </a:r>
            <a:r>
              <a:rPr lang="tr-TR" sz="1500" dirty="0" err="1" smtClean="0">
                <a:latin typeface="Times New Roman" pitchFamily="18" charset="0"/>
                <a:cs typeface="Times New Roman" pitchFamily="18" charset="0"/>
              </a:rPr>
              <a:t>Gamag</a:t>
            </a:r>
            <a:r>
              <a:rPr lang="tr-TR" sz="1500" dirty="0" smtClean="0">
                <a:latin typeface="Times New Roman" pitchFamily="18" charset="0"/>
                <a:cs typeface="Times New Roman" pitchFamily="18" charset="0"/>
              </a:rPr>
              <a:t>, H. A. C. K. </a:t>
            </a:r>
            <a:r>
              <a:rPr lang="tr-TR" sz="1500" dirty="0" err="1" smtClean="0">
                <a:latin typeface="Times New Roman" pitchFamily="18" charset="0"/>
                <a:cs typeface="Times New Roman" pitchFamily="18" charset="0"/>
              </a:rPr>
              <a:t>Ariyarathne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and</a:t>
            </a:r>
            <a:r>
              <a:rPr lang="tr-TR" sz="1500" dirty="0" smtClean="0">
                <a:latin typeface="Times New Roman" pitchFamily="18" charset="0"/>
                <a:cs typeface="Times New Roman" pitchFamily="18" charset="0"/>
              </a:rPr>
              <a:t> G. G. </a:t>
            </a:r>
            <a:r>
              <a:rPr lang="tr-TR" sz="1500" dirty="0" err="1" smtClean="0">
                <a:latin typeface="Times New Roman" pitchFamily="18" charset="0"/>
                <a:cs typeface="Times New Roman" pitchFamily="18" charset="0"/>
              </a:rPr>
              <a:t>Jayathilake</a:t>
            </a:r>
            <a:r>
              <a:rPr lang="tr-TR" sz="1500" dirty="0" smtClean="0">
                <a:latin typeface="Times New Roman" pitchFamily="18" charset="0"/>
                <a:cs typeface="Times New Roman" pitchFamily="18" charset="0"/>
              </a:rPr>
              <a:t>. 2010. </a:t>
            </a:r>
            <a:r>
              <a:rPr lang="tr-TR" sz="1500" b="1" dirty="0" err="1" smtClean="0">
                <a:latin typeface="Times New Roman" pitchFamily="18" charset="0"/>
                <a:cs typeface="Times New Roman" pitchFamily="18" charset="0"/>
              </a:rPr>
              <a:t>Avıfaunal</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Dıversıty</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In</a:t>
            </a:r>
            <a:r>
              <a:rPr lang="tr-TR" sz="1500" b="1" dirty="0" smtClean="0">
                <a:latin typeface="Times New Roman" pitchFamily="18" charset="0"/>
                <a:cs typeface="Times New Roman" pitchFamily="18" charset="0"/>
              </a:rPr>
              <a:t> A </a:t>
            </a:r>
            <a:r>
              <a:rPr lang="tr-TR" sz="1500" b="1" dirty="0" err="1" smtClean="0">
                <a:latin typeface="Times New Roman" pitchFamily="18" charset="0"/>
                <a:cs typeface="Times New Roman" pitchFamily="18" charset="0"/>
              </a:rPr>
              <a:t>Tea</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Plantatıon</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Ecosystem</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In</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The</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Up</a:t>
            </a:r>
            <a:r>
              <a:rPr lang="tr-TR" sz="1500" b="1" dirty="0" smtClean="0">
                <a:latin typeface="Times New Roman" pitchFamily="18" charset="0"/>
                <a:cs typeface="Times New Roman" pitchFamily="18" charset="0"/>
              </a:rPr>
              <a:t>-</a:t>
            </a:r>
            <a:r>
              <a:rPr lang="tr-TR" sz="1500" b="1" dirty="0" err="1" smtClean="0">
                <a:latin typeface="Times New Roman" pitchFamily="18" charset="0"/>
                <a:cs typeface="Times New Roman" pitchFamily="18" charset="0"/>
              </a:rPr>
              <a:t>Country</a:t>
            </a:r>
            <a:r>
              <a:rPr lang="tr-TR" sz="1500" b="1" dirty="0" smtClean="0">
                <a:latin typeface="Times New Roman" pitchFamily="18" charset="0"/>
                <a:cs typeface="Times New Roman" pitchFamily="18" charset="0"/>
              </a:rPr>
              <a:t> Of Sri Lanka. </a:t>
            </a:r>
            <a:r>
              <a:rPr lang="tr-TR" sz="1500" b="1" dirty="0" err="1" smtClean="0">
                <a:latin typeface="Times New Roman" pitchFamily="18" charset="0"/>
                <a:cs typeface="Times New Roman" pitchFamily="18" charset="0"/>
              </a:rPr>
              <a:t>Proceedings</a:t>
            </a:r>
            <a:r>
              <a:rPr lang="tr-TR" sz="1500" b="1" dirty="0" smtClean="0">
                <a:latin typeface="Times New Roman" pitchFamily="18" charset="0"/>
                <a:cs typeface="Times New Roman" pitchFamily="18" charset="0"/>
              </a:rPr>
              <a:t> of </a:t>
            </a:r>
            <a:r>
              <a:rPr lang="tr-TR" sz="1500" b="1" dirty="0" err="1" smtClean="0">
                <a:latin typeface="Times New Roman" pitchFamily="18" charset="0"/>
                <a:cs typeface="Times New Roman" pitchFamily="18" charset="0"/>
              </a:rPr>
              <a:t>the</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International</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Forestry</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and</a:t>
            </a:r>
            <a:r>
              <a:rPr lang="tr-TR" sz="1500" b="1" dirty="0" smtClean="0">
                <a:latin typeface="Times New Roman" pitchFamily="18" charset="0"/>
                <a:cs typeface="Times New Roman" pitchFamily="18" charset="0"/>
              </a:rPr>
              <a:t> </a:t>
            </a:r>
            <a:endParaRPr lang="tr-TR"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Environment Symposium 2010 of the Department of Forestry and Environmental Science, University of Sri Jayewardenepura, Sri Lanka. </a:t>
            </a:r>
          </a:p>
          <a:p>
            <a:r>
              <a:rPr lang="en-US" sz="1500" dirty="0" smtClean="0">
                <a:latin typeface="Times New Roman" pitchFamily="18" charset="0"/>
                <a:cs typeface="Times New Roman" pitchFamily="18" charset="0"/>
              </a:rPr>
              <a:t>10. Selena Ahmed, John R. </a:t>
            </a:r>
            <a:r>
              <a:rPr lang="en-US" sz="1500" dirty="0" err="1" smtClean="0">
                <a:latin typeface="Times New Roman" pitchFamily="18" charset="0"/>
                <a:cs typeface="Times New Roman" pitchFamily="18" charset="0"/>
              </a:rPr>
              <a:t>Stepp</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Robban</a:t>
            </a:r>
            <a:r>
              <a:rPr lang="en-US" sz="1500" dirty="0" smtClean="0">
                <a:latin typeface="Times New Roman" pitchFamily="18" charset="0"/>
                <a:cs typeface="Times New Roman" pitchFamily="18" charset="0"/>
              </a:rPr>
              <a:t> A. J. </a:t>
            </a:r>
            <a:r>
              <a:rPr lang="en-US" sz="1500" dirty="0" err="1" smtClean="0">
                <a:latin typeface="Times New Roman" pitchFamily="18" charset="0"/>
                <a:cs typeface="Times New Roman" pitchFamily="18" charset="0"/>
              </a:rPr>
              <a:t>Toleno</a:t>
            </a:r>
            <a:r>
              <a:rPr lang="en-US" sz="1500" dirty="0" smtClean="0">
                <a:latin typeface="Times New Roman" pitchFamily="18" charset="0"/>
                <a:cs typeface="Times New Roman" pitchFamily="18" charset="0"/>
              </a:rPr>
              <a:t>, and Charles M. Peters. </a:t>
            </a:r>
            <a:r>
              <a:rPr lang="en-US" sz="1500" b="1" dirty="0" smtClean="0">
                <a:latin typeface="Times New Roman" pitchFamily="18" charset="0"/>
                <a:cs typeface="Times New Roman" pitchFamily="18" charset="0"/>
              </a:rPr>
              <a:t>Increased Market Integration, Value, and Ecological Knowledge of Tea </a:t>
            </a:r>
            <a:r>
              <a:rPr lang="en-US" sz="1500" b="1" dirty="0" err="1" smtClean="0">
                <a:latin typeface="Times New Roman" pitchFamily="18" charset="0"/>
                <a:cs typeface="Times New Roman" pitchFamily="18" charset="0"/>
              </a:rPr>
              <a:t>Agroforests</a:t>
            </a:r>
            <a:r>
              <a:rPr lang="en-US" sz="1500" b="1" dirty="0" smtClean="0">
                <a:latin typeface="Times New Roman" pitchFamily="18" charset="0"/>
                <a:cs typeface="Times New Roman" pitchFamily="18" charset="0"/>
              </a:rPr>
              <a:t> in the </a:t>
            </a:r>
            <a:r>
              <a:rPr lang="en-US" sz="1500" b="1" dirty="0" err="1" smtClean="0">
                <a:latin typeface="Times New Roman" pitchFamily="18" charset="0"/>
                <a:cs typeface="Times New Roman" pitchFamily="18" charset="0"/>
              </a:rPr>
              <a:t>Akha</a:t>
            </a:r>
            <a:r>
              <a:rPr lang="en-US" sz="1500" b="1" dirty="0" smtClean="0">
                <a:latin typeface="Times New Roman" pitchFamily="18" charset="0"/>
                <a:cs typeface="Times New Roman" pitchFamily="18" charset="0"/>
              </a:rPr>
              <a:t> Highlands of Southwest </a:t>
            </a:r>
            <a:r>
              <a:rPr lang="en-US" sz="1500" b="1" dirty="0" err="1" smtClean="0">
                <a:latin typeface="Times New Roman" pitchFamily="18" charset="0"/>
                <a:cs typeface="Times New Roman" pitchFamily="18" charset="0"/>
              </a:rPr>
              <a:t>China.Ecology</a:t>
            </a:r>
            <a:r>
              <a:rPr lang="en-US" sz="1500" b="1" dirty="0" smtClean="0">
                <a:latin typeface="Times New Roman" pitchFamily="18" charset="0"/>
                <a:cs typeface="Times New Roman" pitchFamily="18" charset="0"/>
              </a:rPr>
              <a:t> and Society 15 (4): 27.URL: http://www.ecologyandsociety.org/vol15/iss4/art27/ </a:t>
            </a:r>
          </a:p>
          <a:p>
            <a:r>
              <a:rPr lang="tr-TR" sz="1500" dirty="0" smtClean="0">
                <a:latin typeface="Times New Roman" pitchFamily="18" charset="0"/>
                <a:cs typeface="Times New Roman" pitchFamily="18" charset="0"/>
              </a:rPr>
              <a:t>11. URL: http://ncf-india.org/restoration/blog/tag/rainforest/ </a:t>
            </a:r>
          </a:p>
          <a:p>
            <a:r>
              <a:rPr lang="tr-TR" sz="1500" dirty="0" smtClean="0">
                <a:latin typeface="Times New Roman" pitchFamily="18" charset="0"/>
                <a:cs typeface="Times New Roman" pitchFamily="18" charset="0"/>
              </a:rPr>
              <a:t>12. URL: http://ncf-india.org/restoration/blog/2012/10/survival/ </a:t>
            </a:r>
          </a:p>
          <a:p>
            <a:r>
              <a:rPr lang="tr-TR" sz="1500" dirty="0" smtClean="0">
                <a:latin typeface="Times New Roman" pitchFamily="18" charset="0"/>
                <a:cs typeface="Times New Roman" pitchFamily="18" charset="0"/>
              </a:rPr>
              <a:t>13. URL:http://www.</a:t>
            </a:r>
            <a:r>
              <a:rPr lang="tr-TR" sz="1500" dirty="0" err="1" smtClean="0">
                <a:latin typeface="Times New Roman" pitchFamily="18" charset="0"/>
                <a:cs typeface="Times New Roman" pitchFamily="18" charset="0"/>
              </a:rPr>
              <a:t>reddottours</a:t>
            </a:r>
            <a:r>
              <a:rPr lang="tr-TR" sz="1500" dirty="0" smtClean="0">
                <a:latin typeface="Times New Roman" pitchFamily="18" charset="0"/>
                <a:cs typeface="Times New Roman" pitchFamily="18" charset="0"/>
              </a:rPr>
              <a:t>.com/608/</a:t>
            </a:r>
            <a:r>
              <a:rPr lang="tr-TR" sz="1500" dirty="0" err="1" smtClean="0">
                <a:latin typeface="Times New Roman" pitchFamily="18" charset="0"/>
                <a:cs typeface="Times New Roman" pitchFamily="18" charset="0"/>
              </a:rPr>
              <a:t>rainforest</a:t>
            </a:r>
            <a:r>
              <a:rPr lang="tr-TR" sz="1500" dirty="0" smtClean="0">
                <a:latin typeface="Times New Roman" pitchFamily="18" charset="0"/>
                <a:cs typeface="Times New Roman" pitchFamily="18" charset="0"/>
              </a:rPr>
              <a:t>-</a:t>
            </a:r>
            <a:r>
              <a:rPr lang="tr-TR" sz="1500" dirty="0" err="1" smtClean="0">
                <a:latin typeface="Times New Roman" pitchFamily="18" charset="0"/>
                <a:cs typeface="Times New Roman" pitchFamily="18" charset="0"/>
              </a:rPr>
              <a:t>eco</a:t>
            </a:r>
            <a:r>
              <a:rPr lang="tr-TR" sz="1500" dirty="0" smtClean="0">
                <a:latin typeface="Times New Roman" pitchFamily="18" charset="0"/>
                <a:cs typeface="Times New Roman" pitchFamily="18" charset="0"/>
              </a:rPr>
              <a:t>-</a:t>
            </a:r>
            <a:r>
              <a:rPr lang="tr-TR" sz="1500" dirty="0" err="1" smtClean="0">
                <a:latin typeface="Times New Roman" pitchFamily="18" charset="0"/>
                <a:cs typeface="Times New Roman" pitchFamily="18" charset="0"/>
              </a:rPr>
              <a:t>lodge</a:t>
            </a:r>
            <a:r>
              <a:rPr lang="tr-TR" sz="1500" dirty="0" smtClean="0">
                <a:latin typeface="Times New Roman" pitchFamily="18" charset="0"/>
                <a:cs typeface="Times New Roman" pitchFamily="18" charset="0"/>
              </a:rPr>
              <a:t>-</a:t>
            </a:r>
            <a:r>
              <a:rPr lang="tr-TR" sz="1500" dirty="0" err="1" smtClean="0">
                <a:latin typeface="Times New Roman" pitchFamily="18" charset="0"/>
                <a:cs typeface="Times New Roman" pitchFamily="18" charset="0"/>
              </a:rPr>
              <a:t>accommodation</a:t>
            </a:r>
            <a:r>
              <a:rPr lang="tr-TR" sz="1500" dirty="0" smtClean="0">
                <a:latin typeface="Times New Roman" pitchFamily="18" charset="0"/>
                <a:cs typeface="Times New Roman" pitchFamily="18" charset="0"/>
              </a:rPr>
              <a:t>-profile.</a:t>
            </a:r>
            <a:r>
              <a:rPr lang="tr-TR" sz="1500" dirty="0" err="1" smtClean="0">
                <a:latin typeface="Times New Roman" pitchFamily="18" charset="0"/>
                <a:cs typeface="Times New Roman" pitchFamily="18" charset="0"/>
              </a:rPr>
              <a:t>htm</a:t>
            </a:r>
            <a:r>
              <a:rPr lang="tr-TR" sz="1500" dirty="0" smtClean="0">
                <a:latin typeface="Times New Roman" pitchFamily="18" charset="0"/>
                <a:cs typeface="Times New Roman" pitchFamily="18" charset="0"/>
              </a:rPr>
              <a:t> </a:t>
            </a:r>
          </a:p>
          <a:p>
            <a:r>
              <a:rPr lang="tr-TR" sz="1500" dirty="0" smtClean="0">
                <a:latin typeface="Times New Roman" pitchFamily="18" charset="0"/>
                <a:cs typeface="Times New Roman" pitchFamily="18" charset="0"/>
              </a:rPr>
              <a:t>14. URL: http://www.</a:t>
            </a:r>
            <a:r>
              <a:rPr lang="tr-TR" sz="1500" dirty="0" err="1" smtClean="0">
                <a:latin typeface="Times New Roman" pitchFamily="18" charset="0"/>
                <a:cs typeface="Times New Roman" pitchFamily="18" charset="0"/>
              </a:rPr>
              <a:t>jmaterenvironsci</a:t>
            </a:r>
            <a:r>
              <a:rPr lang="tr-TR" sz="1500" dirty="0" smtClean="0">
                <a:latin typeface="Times New Roman" pitchFamily="18" charset="0"/>
                <a:cs typeface="Times New Roman" pitchFamily="18" charset="0"/>
              </a:rPr>
              <a:t>.com/</a:t>
            </a:r>
            <a:r>
              <a:rPr lang="tr-TR" sz="1500" dirty="0" err="1" smtClean="0">
                <a:latin typeface="Times New Roman" pitchFamily="18" charset="0"/>
                <a:cs typeface="Times New Roman" pitchFamily="18" charset="0"/>
              </a:rPr>
              <a:t>index</a:t>
            </a:r>
            <a:r>
              <a:rPr lang="tr-TR" sz="1500" dirty="0" smtClean="0">
                <a:latin typeface="Times New Roman" pitchFamily="18" charset="0"/>
                <a:cs typeface="Times New Roman" pitchFamily="18" charset="0"/>
              </a:rPr>
              <a:t>.html </a:t>
            </a:r>
          </a:p>
          <a:p>
            <a:r>
              <a:rPr lang="tr-TR" sz="1500" dirty="0" smtClean="0">
                <a:latin typeface="Times New Roman" pitchFamily="18" charset="0"/>
                <a:cs typeface="Times New Roman" pitchFamily="18" charset="0"/>
              </a:rPr>
              <a:t>15. YAVUZŞEFİK,Y. ve AKBULUT,S., 2005, </a:t>
            </a:r>
            <a:r>
              <a:rPr lang="tr-TR" sz="1500" b="1" dirty="0" smtClean="0">
                <a:latin typeface="Times New Roman" pitchFamily="18" charset="0"/>
                <a:cs typeface="Times New Roman" pitchFamily="18" charset="0"/>
              </a:rPr>
              <a:t>Tarımsal Ormancılık (</a:t>
            </a:r>
            <a:r>
              <a:rPr lang="tr-TR" sz="1500" b="1" dirty="0" err="1" smtClean="0">
                <a:latin typeface="Times New Roman" pitchFamily="18" charset="0"/>
                <a:cs typeface="Times New Roman" pitchFamily="18" charset="0"/>
              </a:rPr>
              <a:t>Agroforestry</a:t>
            </a:r>
            <a:r>
              <a:rPr lang="tr-TR" sz="1500" b="1" dirty="0" smtClean="0">
                <a:latin typeface="Times New Roman" pitchFamily="18" charset="0"/>
                <a:cs typeface="Times New Roman" pitchFamily="18" charset="0"/>
              </a:rPr>
              <a:t>), Kazancı Matbaacılık Sanayi A.Ş., İstanbul </a:t>
            </a:r>
            <a:endParaRPr lang="tr-TR" sz="1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0"/>
            <a:ext cx="8784976" cy="2585323"/>
          </a:xfrm>
          <a:prstGeom prst="rect">
            <a:avLst/>
          </a:prstGeom>
          <a:noFill/>
        </p:spPr>
        <p:txBody>
          <a:bodyPr wrap="square" rtlCol="0">
            <a:spAutoFit/>
          </a:bodyPr>
          <a:lstStyle/>
          <a:p>
            <a:pPr algn="ctr"/>
            <a:r>
              <a:rPr lang="tr-TR" b="1" dirty="0" smtClean="0">
                <a:solidFill>
                  <a:srgbClr val="FFFF00"/>
                </a:solidFill>
              </a:rPr>
              <a:t>FIRTINA  VADİSİ  ÜZERİNDE Kİ  ANTROPOJENİK  ETKİNİN  NEDENİ </a:t>
            </a:r>
          </a:p>
          <a:p>
            <a:pPr algn="ctr"/>
            <a:endParaRPr lang="tr-TR" dirty="0" smtClean="0"/>
          </a:p>
          <a:p>
            <a:pPr algn="just"/>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3" name="2 Dikdörtgen"/>
          <p:cNvSpPr/>
          <p:nvPr/>
        </p:nvSpPr>
        <p:spPr>
          <a:xfrm>
            <a:off x="179512" y="404664"/>
            <a:ext cx="8784976" cy="2800767"/>
          </a:xfrm>
          <a:prstGeom prst="rect">
            <a:avLst/>
          </a:prstGeom>
        </p:spPr>
        <p:txBody>
          <a:bodyPr wrap="square">
            <a:spAutoFit/>
          </a:bodyPr>
          <a:lstStyle/>
          <a:p>
            <a:pPr algn="just">
              <a:buFont typeface="Wingdings"/>
              <a:buChar char="ü"/>
            </a:pPr>
            <a:r>
              <a:rPr lang="tr-TR" sz="1600" dirty="0" smtClean="0">
                <a:latin typeface="Times New Roman" pitchFamily="18" charset="0"/>
                <a:cs typeface="Times New Roman" pitchFamily="18" charset="0"/>
              </a:rPr>
              <a:t>DOĞAL KAYNAK TAHRİBATININ TEMELİNDE YOKSULLUK VARDIR …</a:t>
            </a:r>
          </a:p>
          <a:p>
            <a:pPr algn="just">
              <a:buFont typeface="Wingdings"/>
              <a:buChar char="ü"/>
            </a:pPr>
            <a:r>
              <a:rPr lang="tr-TR" sz="1600" dirty="0" smtClean="0">
                <a:solidFill>
                  <a:srgbClr val="FFFF00"/>
                </a:solidFill>
                <a:uFill>
                  <a:solidFill>
                    <a:srgbClr val="FFC000"/>
                  </a:solidFill>
                </a:uFill>
                <a:latin typeface="Times New Roman" pitchFamily="18" charset="0"/>
                <a:cs typeface="Times New Roman" pitchFamily="18" charset="0"/>
              </a:rPr>
              <a:t>DOĞAL KAYNAK TAHRİBATI YOKSULLUĞUN BİR SONUCU İKEN, YOKSULLUK DA DOĞAL KAYNAK TAHRİBATININ BİR SONUCUDUR.</a:t>
            </a:r>
            <a:r>
              <a:rPr lang="tr-TR" sz="1600" dirty="0" smtClean="0">
                <a:latin typeface="Times New Roman" pitchFamily="18" charset="0"/>
                <a:cs typeface="Times New Roman" pitchFamily="18" charset="0"/>
              </a:rPr>
              <a:t> </a:t>
            </a:r>
          </a:p>
          <a:p>
            <a:pPr algn="just">
              <a:buFont typeface="Wingdings"/>
              <a:buChar char="ü"/>
            </a:pPr>
            <a:r>
              <a:rPr lang="tr-TR" sz="1600" dirty="0" smtClean="0">
                <a:latin typeface="Times New Roman" pitchFamily="18" charset="0"/>
                <a:cs typeface="Times New Roman" pitchFamily="18" charset="0"/>
                <a:sym typeface="Wingdings"/>
              </a:rPr>
              <a:t> </a:t>
            </a:r>
            <a:r>
              <a:rPr lang="tr-TR" sz="1600" dirty="0" smtClean="0">
                <a:solidFill>
                  <a:srgbClr val="FFFF00"/>
                </a:solidFill>
                <a:latin typeface="Times New Roman" pitchFamily="18" charset="0"/>
                <a:cs typeface="Times New Roman" pitchFamily="18" charset="0"/>
              </a:rPr>
              <a:t>BİR VADİ ÜZERİNDE BULUNAN DOĞAL KAYNAKLARIN KULLANIMI GENELDE O KAYNAKLARIN SAHİPLERİ TARAFINDAN PLANLANMAKTA VE YÖNETİLMEKTE</a:t>
            </a:r>
            <a:r>
              <a:rPr lang="tr-TR" sz="1600" dirty="0" smtClean="0">
                <a:latin typeface="Times New Roman" pitchFamily="18" charset="0"/>
                <a:cs typeface="Times New Roman" pitchFamily="18" charset="0"/>
              </a:rPr>
              <a:t>, DOLAYISI İLE BİRBİRLERİ İLE BİR BAĞLANTISI BULUNMAMAKTADIR . EROZYONU VEYA DOĞAL KAYNAK TAHRİBATINI MEYDANA GETİREN SORUNLAR YÖREYE HAS, HAVZA/VADİ BAZINDA ÇÖZÜM GEREKTİREN VE BİRÇOK KURUM VE KURULUŞLARI DİREKT İLGİLENDİREN BİR SORUN OLARAK KARŞIMIZA ÇIKMAKTADIR.BU NEDENLE DOĞAL KAYNAK TAHRİBATI İLE EROZYONUN ÖNLENMESİ İLE GÖREVLİ KURUMLARIN AYNI HAVZADA BİRLİKTE ÇALIŞMALARININ ÖNEMİ ORTAYA ÇIKMAKTADIR. </a:t>
            </a:r>
            <a:endParaRPr lang="tr-TR" sz="1600" dirty="0">
              <a:latin typeface="Times New Roman" pitchFamily="18" charset="0"/>
              <a:cs typeface="Times New Roman" pitchFamily="18" charset="0"/>
            </a:endParaRPr>
          </a:p>
        </p:txBody>
      </p:sp>
      <p:sp>
        <p:nvSpPr>
          <p:cNvPr id="4" name="3 Dikdörtgen"/>
          <p:cNvSpPr/>
          <p:nvPr/>
        </p:nvSpPr>
        <p:spPr>
          <a:xfrm>
            <a:off x="2339752" y="3212976"/>
            <a:ext cx="4572000" cy="369332"/>
          </a:xfrm>
          <a:prstGeom prst="rect">
            <a:avLst/>
          </a:prstGeom>
        </p:spPr>
        <p:txBody>
          <a:bodyPr>
            <a:spAutoFit/>
          </a:bodyPr>
          <a:lstStyle/>
          <a:p>
            <a:pPr algn="ctr"/>
            <a:r>
              <a:rPr lang="tr-TR" b="1" dirty="0" smtClean="0"/>
              <a:t>YASAL DAYANAK  ! </a:t>
            </a:r>
            <a:endParaRPr lang="tr-TR" dirty="0"/>
          </a:p>
        </p:txBody>
      </p:sp>
      <p:sp>
        <p:nvSpPr>
          <p:cNvPr id="5" name="4 Dikdörtgen"/>
          <p:cNvSpPr/>
          <p:nvPr/>
        </p:nvSpPr>
        <p:spPr>
          <a:xfrm>
            <a:off x="431032" y="3501008"/>
            <a:ext cx="8712968" cy="369332"/>
          </a:xfrm>
          <a:prstGeom prst="rect">
            <a:avLst/>
          </a:prstGeom>
        </p:spPr>
        <p:txBody>
          <a:bodyPr wrap="square">
            <a:spAutoFit/>
          </a:bodyPr>
          <a:lstStyle/>
          <a:p>
            <a:pPr algn="ctr"/>
            <a:r>
              <a:rPr lang="tr-TR" b="1" dirty="0" smtClean="0">
                <a:solidFill>
                  <a:srgbClr val="FFFF00"/>
                </a:solidFill>
                <a:latin typeface="Times New Roman" pitchFamily="18" charset="0"/>
                <a:cs typeface="Times New Roman" pitchFamily="18" charset="0"/>
              </a:rPr>
              <a:t>6831 SAYILI ORMAN KANUNU 4999 SAYILI KANUNLA DEĞİŞİK 58. MADDESİ : </a:t>
            </a:r>
            <a:endParaRPr lang="tr-TR" dirty="0">
              <a:solidFill>
                <a:srgbClr val="FFFF00"/>
              </a:solidFill>
              <a:latin typeface="Times New Roman" pitchFamily="18" charset="0"/>
              <a:cs typeface="Times New Roman" pitchFamily="18" charset="0"/>
            </a:endParaRPr>
          </a:p>
        </p:txBody>
      </p:sp>
      <p:sp>
        <p:nvSpPr>
          <p:cNvPr id="6" name="5 Dikdörtgen"/>
          <p:cNvSpPr/>
          <p:nvPr/>
        </p:nvSpPr>
        <p:spPr>
          <a:xfrm>
            <a:off x="251520" y="3861048"/>
            <a:ext cx="8712968" cy="2862322"/>
          </a:xfrm>
          <a:prstGeom prst="rect">
            <a:avLst/>
          </a:prstGeom>
        </p:spPr>
        <p:txBody>
          <a:bodyPr wrap="square">
            <a:spAutoFit/>
          </a:bodyPr>
          <a:lstStyle/>
          <a:p>
            <a:pPr algn="just"/>
            <a:r>
              <a:rPr lang="tr-TR" b="1" dirty="0" smtClean="0">
                <a:latin typeface="Times New Roman" pitchFamily="18" charset="0"/>
                <a:cs typeface="Times New Roman" pitchFamily="18" charset="0"/>
              </a:rPr>
              <a:t>ORMAN REJİMİNE DAHİL VEYA YENİDEN ORMAN TESİS EDİLECEK YERLERDE HAVZA BAZINDA YAPILACAK AĞAÇLANDIRMA, EROZYON VE SEL KONTROLÜ, ÇIĞ VE HEYELANLARIN ÖNLENMESİ, EKOSİSTEMLERİN KORUNUP GELİŞTİRİLMESİ VE HAVZADA YAŞAYAN İNSANLARIN HAYAT ŞARTLARININ İYİLEŞTİRİLMESİ FAALİYETLERİ, ÇEVRE VE ORMAN BAKANLIĞININ KOORDİNATÖRLÜĞÜNDE İLGİLİ KURULUŞLARLA BİRLİKTE HAZIRLANAN ENTEGRE PROJELER HALİNDE UYGULANIR.</a:t>
            </a:r>
          </a:p>
          <a:p>
            <a:pPr algn="just"/>
            <a:r>
              <a:rPr lang="tr-TR" b="1" dirty="0" smtClean="0">
                <a:latin typeface="Times New Roman" pitchFamily="18" charset="0"/>
                <a:cs typeface="Times New Roman" pitchFamily="18" charset="0"/>
              </a:rPr>
              <a:t>ANCAK, DEVLET ORMANI İÇİNDEN GEÇEN MEVCUT DEMİRYOLU, KARAYOLU VE KÖY YOLLARININ TAMİRİ, TAHKİMİ VE BAKIMI ORMAN İDARESİNE BİLGİ VERİLEREK İLGİLİLER TARAFINDAN YAPILIR.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339752" y="620688"/>
            <a:ext cx="4680520" cy="400110"/>
          </a:xfrm>
          <a:prstGeom prst="rect">
            <a:avLst/>
          </a:prstGeom>
          <a:noFill/>
        </p:spPr>
        <p:txBody>
          <a:bodyPr wrap="square" rtlCol="0">
            <a:spAutoFit/>
          </a:bodyPr>
          <a:lstStyle/>
          <a:p>
            <a:pPr algn="ctr"/>
            <a:r>
              <a:rPr lang="tr-TR" sz="2000" b="1" dirty="0" smtClean="0">
                <a:latin typeface="Times New Roman" pitchFamily="18" charset="0"/>
                <a:cs typeface="Times New Roman" pitchFamily="18" charset="0"/>
              </a:rPr>
              <a:t>FIRTINA VADİSİNDE ÇAY TARIMI</a:t>
            </a:r>
            <a:endParaRPr lang="tr-TR" sz="2000" b="1" dirty="0">
              <a:latin typeface="Times New Roman" pitchFamily="18" charset="0"/>
              <a:cs typeface="Times New Roman" pitchFamily="18" charset="0"/>
            </a:endParaRPr>
          </a:p>
        </p:txBody>
      </p:sp>
      <p:sp>
        <p:nvSpPr>
          <p:cNvPr id="4" name="3 Dikdörtgen"/>
          <p:cNvSpPr/>
          <p:nvPr/>
        </p:nvSpPr>
        <p:spPr>
          <a:xfrm>
            <a:off x="251520" y="1124744"/>
            <a:ext cx="8712968" cy="4708981"/>
          </a:xfrm>
          <a:prstGeom prst="rect">
            <a:avLst/>
          </a:prstGeom>
        </p:spPr>
        <p:txBody>
          <a:bodyPr wrap="square">
            <a:spAutoFit/>
          </a:bodyPr>
          <a:lstStyle/>
          <a:p>
            <a:pPr algn="just"/>
            <a:r>
              <a:rPr lang="tr-TR" b="1"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RİZE İLİNİN ARDEŞEN VE ÇAMLIHEMŞİN İLÇELERİNİN SINIRLARI İÇERİSİNDE YER ALAN, 1177,03 KM²’LİK YÜZÖLÇÜMÜ İLE DOĞU KARADENİZ’DEKİ EN BÜYÜK AKARSU HAVZALARINDAN BİRİ OLAN FIRTINA VADİSİ ORMAN EKOSİSTEMİ İÇERİSİNDE, HAVZANIN KARADENİZ KIYILARI VE ÇAMLIHEMŞİN’E KADAR OLAN VADİ YAMAÇLARINDA Kİ </a:t>
            </a:r>
            <a:r>
              <a:rPr lang="tr-TR" sz="2000" b="1" dirty="0" smtClean="0">
                <a:solidFill>
                  <a:srgbClr val="FFFF00"/>
                </a:solidFill>
                <a:latin typeface="Times New Roman" pitchFamily="18" charset="0"/>
                <a:cs typeface="Times New Roman" pitchFamily="18" charset="0"/>
              </a:rPr>
              <a:t>AKARSU TERASLARI ÜZERİNDE 36,76 KM² (%3,12)’LİK ALANI KAPLAYAN CAMELLİA SİNENSİS (L.) ÇAY</a:t>
            </a:r>
            <a:r>
              <a:rPr lang="tr-TR" sz="2000" b="1" dirty="0" smtClean="0">
                <a:latin typeface="Times New Roman" pitchFamily="18" charset="0"/>
                <a:cs typeface="Times New Roman" pitchFamily="18" charset="0"/>
              </a:rPr>
              <a:t>; ANTROPOJENİK BİR ETKİ OLUŞTURUYORSA DA, 6831 SAYILI ORMAN KANUNU’NUN 4999 SAYILI KANUNLA DEĞİŞİK 58. MADDESİ GEREĞİNCE, </a:t>
            </a:r>
            <a:r>
              <a:rPr lang="tr-TR" sz="2000" b="1" dirty="0" smtClean="0">
                <a:solidFill>
                  <a:srgbClr val="FFFF00"/>
                </a:solidFill>
                <a:latin typeface="Times New Roman" pitchFamily="18" charset="0"/>
                <a:cs typeface="Times New Roman" pitchFamily="18" charset="0"/>
              </a:rPr>
              <a:t>KIRSAL KALKINMAYA VE GÖÇÜ ÖNLEMEYE YÖNELİK OLARAK </a:t>
            </a:r>
            <a:r>
              <a:rPr lang="tr-TR" sz="2000" b="1" dirty="0" smtClean="0">
                <a:latin typeface="Times New Roman" pitchFamily="18" charset="0"/>
                <a:cs typeface="Times New Roman" pitchFamily="18" charset="0"/>
              </a:rPr>
              <a:t>“</a:t>
            </a:r>
            <a:r>
              <a:rPr lang="tr-TR" sz="2000" b="1" i="1" dirty="0" smtClean="0">
                <a:latin typeface="Times New Roman" pitchFamily="18" charset="0"/>
                <a:cs typeface="Times New Roman" pitchFamily="18" charset="0"/>
              </a:rPr>
              <a:t>HAVZADA YAŞAYAN İNSANLARIN HAYAT ŞARTLARININ İYİLEŞTİRİLMESİ”</a:t>
            </a:r>
            <a:r>
              <a:rPr lang="tr-TR" sz="2000" b="1" dirty="0" smtClean="0">
                <a:latin typeface="Times New Roman" pitchFamily="18" charset="0"/>
                <a:cs typeface="Times New Roman" pitchFamily="18" charset="0"/>
              </a:rPr>
              <a:t> İLE BİRLİKTE BÖLGEYE ADAPTE OLMUŞ DİĞER TARIM ÜRÜNLERİ İLE KARŞILAŞTIRILDIĞINDA, HAVZADA </a:t>
            </a:r>
            <a:r>
              <a:rPr lang="tr-TR" sz="2000" b="1" dirty="0" smtClean="0">
                <a:solidFill>
                  <a:srgbClr val="FFFF00"/>
                </a:solidFill>
                <a:latin typeface="Times New Roman" pitchFamily="18" charset="0"/>
                <a:cs typeface="Times New Roman" pitchFamily="18" charset="0"/>
              </a:rPr>
              <a:t>YABAN HAYATININ SÜRDÜRÜLEBİLİRLİĞİ</a:t>
            </a:r>
            <a:r>
              <a:rPr lang="tr-TR" sz="2000" b="1" dirty="0" smtClean="0">
                <a:latin typeface="Times New Roman" pitchFamily="18" charset="0"/>
                <a:cs typeface="Times New Roman" pitchFamily="18" charset="0"/>
              </a:rPr>
              <a:t> AÇISINDAN RİSKLERİ EN AZA İNDİREN ENDER TARIM ÜRÜNLERİNDEN BİRİDİR. </a:t>
            </a:r>
            <a:r>
              <a:rPr lang="tr-TR" sz="2000" b="1" baseline="30000" dirty="0" smtClean="0">
                <a:latin typeface="Times New Roman" pitchFamily="18" charset="0"/>
                <a:cs typeface="Times New Roman" pitchFamily="18" charset="0"/>
              </a:rPr>
              <a:t>[2]</a:t>
            </a:r>
            <a:endParaRPr lang="tr-TR" sz="2000" b="1"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
            <a:ext cx="8784976" cy="6858000"/>
          </a:xfrm>
          <a:prstGeom prst="rect">
            <a:avLst/>
          </a:prstGeom>
        </p:spPr>
        <p:txBody>
          <a:bodyPr wrap="square">
            <a:spAutoFit/>
          </a:bodyPr>
          <a:lstStyle/>
          <a:p>
            <a:pPr algn="just"/>
            <a:r>
              <a:rPr lang="tr-TR" sz="2000" dirty="0" smtClean="0">
                <a:latin typeface="Times New Roman" pitchFamily="18" charset="0"/>
                <a:cs typeface="Times New Roman" pitchFamily="18" charset="0"/>
              </a:rPr>
              <a:t>	BU BAĞLAMDA </a:t>
            </a:r>
            <a:r>
              <a:rPr lang="tr-TR" sz="2000" b="1" dirty="0" smtClean="0">
                <a:solidFill>
                  <a:srgbClr val="FFFF00"/>
                </a:solidFill>
                <a:latin typeface="Times New Roman" pitchFamily="18" charset="0"/>
                <a:cs typeface="Times New Roman" pitchFamily="18" charset="0"/>
              </a:rPr>
              <a:t>BÖLGEMİZİN SOSYO-EKONOMİK LOKOMOTİFİ OLAN ÇAYKUR</a:t>
            </a:r>
            <a:r>
              <a:rPr lang="tr-TR" sz="2000" dirty="0" smtClean="0">
                <a:latin typeface="Times New Roman" pitchFamily="18" charset="0"/>
                <a:cs typeface="Times New Roman" pitchFamily="18" charset="0"/>
              </a:rPr>
              <a:t> TARAFINDAN ÇAMLIHEMŞİN VE RİZE HEMŞİN İLÇE HAVZALARI ORGANİK ÇAY TARIMI YAPILACAK ALAN OLARAK BELİRLENMİŞTİR. TOPLAM 3.364 DEKAR ALANDA ORGANİK ÇAY TARIMI YAPILMAKTA OLUP, </a:t>
            </a:r>
            <a:r>
              <a:rPr lang="tr-TR" sz="2000" b="1" dirty="0" smtClean="0">
                <a:solidFill>
                  <a:srgbClr val="FFFF00"/>
                </a:solidFill>
                <a:latin typeface="Times New Roman" pitchFamily="18" charset="0"/>
                <a:cs typeface="Times New Roman" pitchFamily="18" charset="0"/>
              </a:rPr>
              <a:t>ORGANİK ÇAY TARIMI İÇİN ÜRETİCİLERE ÜRÜN BEDELİ HARİCİNDE  DESTEKLEME ÖDEMESİ YAPILMAKTADIR.</a:t>
            </a:r>
            <a:r>
              <a:rPr lang="tr-TR" sz="2000" b="1" baseline="30000" dirty="0" smtClean="0">
                <a:solidFill>
                  <a:srgbClr val="FFFF00"/>
                </a:solidFill>
                <a:latin typeface="Times New Roman" pitchFamily="18" charset="0"/>
                <a:cs typeface="Times New Roman" pitchFamily="18" charset="0"/>
              </a:rPr>
              <a:t> </a:t>
            </a:r>
            <a:r>
              <a:rPr lang="tr-TR" sz="2000" baseline="30000" dirty="0" smtClean="0">
                <a:latin typeface="Times New Roman" pitchFamily="18" charset="0"/>
                <a:cs typeface="Times New Roman" pitchFamily="18" charset="0"/>
              </a:rPr>
              <a:t>	</a:t>
            </a:r>
          </a:p>
          <a:p>
            <a:pPr algn="just"/>
            <a:r>
              <a:rPr lang="tr-TR" sz="2000" baseline="30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BÖYLECE VADİ EKOSİSTEMİ ÜZERİNDE Kİ TARIMSAL AMAÇLI ANTROPOJENİK BASKI AZALTILMIŞ, </a:t>
            </a:r>
            <a:r>
              <a:rPr lang="tr-TR" sz="2000" b="1" dirty="0" smtClean="0">
                <a:solidFill>
                  <a:srgbClr val="FFFF00"/>
                </a:solidFill>
                <a:latin typeface="Times New Roman" pitchFamily="18" charset="0"/>
                <a:cs typeface="Times New Roman" pitchFamily="18" charset="0"/>
              </a:rPr>
              <a:t>EKO TURİZMİN ALT YAPISI</a:t>
            </a:r>
            <a:r>
              <a:rPr lang="tr-TR" sz="2000" dirty="0" smtClean="0">
                <a:latin typeface="Times New Roman" pitchFamily="18" charset="0"/>
                <a:cs typeface="Times New Roman" pitchFamily="18" charset="0"/>
              </a:rPr>
              <a:t> </a:t>
            </a:r>
            <a:r>
              <a:rPr lang="tr-TR" sz="2000" b="1" dirty="0" smtClean="0">
                <a:solidFill>
                  <a:srgbClr val="FFFF00"/>
                </a:solidFill>
                <a:latin typeface="Times New Roman" pitchFamily="18" charset="0"/>
                <a:cs typeface="Times New Roman" pitchFamily="18" charset="0"/>
              </a:rPr>
              <a:t>GÜÇLENDİRİLMİŞ</a:t>
            </a:r>
            <a:r>
              <a:rPr lang="tr-TR" sz="2000" dirty="0" smtClean="0">
                <a:latin typeface="Times New Roman" pitchFamily="18" charset="0"/>
                <a:cs typeface="Times New Roman" pitchFamily="18" charset="0"/>
              </a:rPr>
              <a:t>, ÇAYIN YABAN HAYATI CANLILARI TARAFINDAN TERCİH EDİLEN BİR BESİN KAYNAĞI OLMAMASI NEDENİYLEDE </a:t>
            </a:r>
            <a:r>
              <a:rPr lang="tr-TR" sz="2000" b="1" dirty="0" smtClean="0">
                <a:solidFill>
                  <a:srgbClr val="FFFF00"/>
                </a:solidFill>
                <a:latin typeface="Times New Roman" pitchFamily="18" charset="0"/>
                <a:cs typeface="Times New Roman" pitchFamily="18" charset="0"/>
              </a:rPr>
              <a:t>İNSAN-DOĞA DENGESİ KORUNMUŞ</a:t>
            </a:r>
            <a:r>
              <a:rPr lang="tr-TR" sz="2000" dirty="0" smtClean="0">
                <a:latin typeface="Times New Roman" pitchFamily="18" charset="0"/>
                <a:cs typeface="Times New Roman" pitchFamily="18" charset="0"/>
              </a:rPr>
              <a:t> VE SÜRDÜRÜLEBİLİR KIRSAL KALKINMA SAĞLAM BİR ZEMİNE OTURTULMUŞ OLMAKTADIR. BÖLGEDE ORGANİK TARIMIN YAYGINLAŞTIRILMASININ OLUMLU ETKİLERİ İLK OLARAK FIRTINA DERESİ’NİN SU KALİTESİ ÜZERİNDE KENDİSİNİ GÖSTERMİŞ OLUP </a:t>
            </a:r>
            <a:r>
              <a:rPr lang="tr-TR" sz="2000" b="1" dirty="0" smtClean="0">
                <a:latin typeface="Times New Roman" pitchFamily="18" charset="0"/>
                <a:cs typeface="Times New Roman" pitchFamily="18" charset="0"/>
              </a:rPr>
              <a:t>RİZE ÜNİVERSİTESİ, SU ÜRÜNLERİ FAKÜLTESİ TARAFINDAN 2010 YILINDA YAPILAN ARAŞTIRMA SONUCUNDA</a:t>
            </a:r>
            <a:r>
              <a:rPr lang="tr-TR" sz="2000" dirty="0" smtClean="0">
                <a:latin typeface="Times New Roman" pitchFamily="18" charset="0"/>
                <a:cs typeface="Times New Roman" pitchFamily="18" charset="0"/>
              </a:rPr>
              <a:t>; “</a:t>
            </a:r>
            <a:r>
              <a:rPr lang="tr-TR" sz="2000" b="1" i="1" dirty="0" smtClean="0">
                <a:solidFill>
                  <a:srgbClr val="FFFF00"/>
                </a:solidFill>
                <a:latin typeface="Times New Roman" pitchFamily="18" charset="0"/>
                <a:cs typeface="Times New Roman" pitchFamily="18" charset="0"/>
              </a:rPr>
              <a:t>FIRTINA DERESİ SULARININ; SADECE DEZENFEKSİYON İLE İÇME SUYU TEMİNİNİN YANINDA, REKREASYONEL AMAÇLAR, SU ÜRÜNLERİ YETİŞTİRİCİLİĞİ VE DİĞER AMAÇLAR İÇİN KULLANILABİLİR SU ÖZELLİĞİNDE OLDUĞU</a:t>
            </a:r>
            <a:r>
              <a:rPr lang="tr-TR" sz="2000" dirty="0" smtClean="0">
                <a:latin typeface="Times New Roman" pitchFamily="18" charset="0"/>
                <a:cs typeface="Times New Roman" pitchFamily="18" charset="0"/>
              </a:rPr>
              <a:t>” İFADE EDİLMİŞTİR. </a:t>
            </a:r>
            <a:r>
              <a:rPr lang="tr-TR" sz="2000" baseline="30000" dirty="0" smtClean="0">
                <a:latin typeface="Times New Roman" pitchFamily="18" charset="0"/>
                <a:cs typeface="Times New Roman" pitchFamily="18" charset="0"/>
              </a:rPr>
              <a:t>[7]</a:t>
            </a:r>
            <a:endParaRPr lang="tr-TR" sz="2000"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0"/>
            <a:ext cx="8784976" cy="2862322"/>
          </a:xfrm>
          <a:prstGeom prst="rect">
            <a:avLst/>
          </a:prstGeom>
        </p:spPr>
        <p:txBody>
          <a:bodyPr wrap="square">
            <a:spAutoFit/>
          </a:bodyPr>
          <a:lstStyle/>
          <a:p>
            <a:pPr algn="just"/>
            <a:r>
              <a:rPr lang="tr-TR" dirty="0" smtClean="0">
                <a:latin typeface="Times New Roman" pitchFamily="18" charset="0"/>
                <a:cs typeface="Times New Roman" pitchFamily="18" charset="0"/>
              </a:rPr>
              <a:t>DÜNYA ÜZERİNDE FIRTINA VADİSİ BENZERİ HASSAS EKOSİSTEMLER İÇERİSİNDE YÜRÜTÜLEN ORGANİK TARIM FAALİYETLERİNİN, EKO TURİZME SAĞLADIĞI KATKIYA EN BAŞARILI ÖRNEK “</a:t>
            </a:r>
            <a:r>
              <a:rPr lang="tr-TR" dirty="0" smtClean="0">
                <a:solidFill>
                  <a:srgbClr val="FFFF00"/>
                </a:solidFill>
                <a:latin typeface="Times New Roman" pitchFamily="18" charset="0"/>
                <a:cs typeface="Times New Roman" pitchFamily="18" charset="0"/>
              </a:rPr>
              <a:t>DOĞA İÇİN DÜNYA FONU (WWF)</a:t>
            </a:r>
            <a:r>
              <a:rPr lang="tr-TR" dirty="0" smtClean="0">
                <a:latin typeface="Times New Roman" pitchFamily="18" charset="0"/>
                <a:cs typeface="Times New Roman" pitchFamily="18" charset="0"/>
              </a:rPr>
              <a:t>” TARAFINDAN DA DESTEKLENEN ; AVUSTURYA, İNGİLTERE, ALMANYA, YENİ ZELLANDA VE HİNDİSTAN’DA DÜZENLENEN “</a:t>
            </a:r>
            <a:r>
              <a:rPr lang="tr-TR" b="1" i="1" dirty="0" smtClean="0">
                <a:solidFill>
                  <a:srgbClr val="FFFF00"/>
                </a:solidFill>
                <a:latin typeface="Times New Roman" pitchFamily="18" charset="0"/>
                <a:cs typeface="Times New Roman" pitchFamily="18" charset="0"/>
              </a:rPr>
              <a:t>ÇİFTLİK TURİZMİ</a:t>
            </a:r>
            <a:r>
              <a:rPr lang="tr-TR" dirty="0" smtClean="0">
                <a:latin typeface="Times New Roman" pitchFamily="18" charset="0"/>
                <a:cs typeface="Times New Roman" pitchFamily="18" charset="0"/>
              </a:rPr>
              <a:t>” UYGULAMALARIDIR. TÜRKİYE’DE İSE 2004 YILINDA BUĞDAY EKOLOJİK YAŞAMI DESTEKLEME DERNEĞİ TARAFINDAN HAYATA GEÇİRİLEN </a:t>
            </a:r>
            <a:r>
              <a:rPr lang="tr-TR" b="1" i="1" dirty="0" smtClean="0">
                <a:solidFill>
                  <a:srgbClr val="FFFF00"/>
                </a:solidFill>
                <a:latin typeface="Times New Roman" pitchFamily="18" charset="0"/>
                <a:cs typeface="Times New Roman" pitchFamily="18" charset="0"/>
              </a:rPr>
              <a:t>TARIM TURİZMİ, BİLGİ VE TECRÜBE TAKASI (TATUTA) PROJESİ</a:t>
            </a:r>
            <a:r>
              <a:rPr lang="tr-TR" b="1" i="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KAPSAMINDA ÜLKEMİZDE 34 BÖLGEDE VE 72 ÇİFTLİKTE, ÇİFTLİK TURİZMİ HİZMETİ VERİLMEKTEDİR </a:t>
            </a:r>
            <a:r>
              <a:rPr lang="tr-TR" baseline="30000" dirty="0" smtClean="0">
                <a:latin typeface="Times New Roman" pitchFamily="18" charset="0"/>
                <a:cs typeface="Times New Roman" pitchFamily="18" charset="0"/>
              </a:rPr>
              <a:t>[5]</a:t>
            </a:r>
            <a:endParaRPr lang="tr-TR" baseline="30000" dirty="0">
              <a:latin typeface="Times New Roman" pitchFamily="18" charset="0"/>
              <a:cs typeface="Times New Roman" pitchFamily="18" charset="0"/>
            </a:endParaRPr>
          </a:p>
        </p:txBody>
      </p:sp>
      <p:sp>
        <p:nvSpPr>
          <p:cNvPr id="5" name="4 Dikdörtgen"/>
          <p:cNvSpPr/>
          <p:nvPr/>
        </p:nvSpPr>
        <p:spPr>
          <a:xfrm>
            <a:off x="251520" y="2852936"/>
            <a:ext cx="8712968" cy="3693319"/>
          </a:xfrm>
          <a:prstGeom prst="rect">
            <a:avLst/>
          </a:prstGeom>
        </p:spPr>
        <p:txBody>
          <a:bodyPr wrap="square">
            <a:spAutoFit/>
          </a:bodyPr>
          <a:lstStyle/>
          <a:p>
            <a:pPr algn="just"/>
            <a:r>
              <a:rPr lang="tr-TR" dirty="0" smtClean="0">
                <a:latin typeface="Times New Roman" pitchFamily="18" charset="0"/>
                <a:cs typeface="Times New Roman" pitchFamily="18" charset="0"/>
              </a:rPr>
              <a:t>ORGANİK TARIM, BİR EKOLOJİK SİSTEMDE HATALI UYGULAMALAR SONUCU KAYBOLAN DOĞAL DENGEYİ YENİDEN KURMAYA YÖNELİK, İNSANA VE ÇEVREYE DOST ÜRETİM SİSTEMLERİNİ İÇERMEKTE OLUP, ESAS OLARAK SENTETİK TARIM İLAÇLARI, HORMONLAR VE MİNERAL GÜBRELERİN KULLANIMININ YASAKLANMASININ YANINDA, ORGANİK VE YEŞİL GÜBRELEME, TOPRAĞIN MUHAFAZASI, BİTKİNİN DİRENCİNİ ARTTIRMA, DOĞAL DÜŞMANLARDAN FAYDALANMAYI TAVSİYE EDEN VE BÜTÜN BU OLANAKLARIN KAPALI BİR SİSTEMDE OLUŞTURULMASINI ÖNEREN, ÜRETİMDE SADECE MİKTAR ARTIŞININ DEĞİL KALİTENİN DE YÜKSELTİLMESİNİ AMAÇLAYAN ALTERNATİF BİR ÜRETİM ŞEKLİDİR. GÜNÜMÜZE ORGANİK TARIM İLE ORMANCILIĞIN BAŞARILI BİR ŞEKİLDE BİRLİKTE YÜRÜTÜLÜYOR OLMASININ ÖRNEĞİ </a:t>
            </a:r>
            <a:r>
              <a:rPr lang="tr-TR" b="1" i="1" dirty="0" smtClean="0">
                <a:solidFill>
                  <a:srgbClr val="FFFF00"/>
                </a:solidFill>
                <a:latin typeface="Times New Roman" pitchFamily="18" charset="0"/>
                <a:cs typeface="Times New Roman" pitchFamily="18" charset="0"/>
              </a:rPr>
              <a:t>TARIMSAL ORMANCILIK</a:t>
            </a:r>
            <a:r>
              <a:rPr lang="tr-TR" b="1" dirty="0" smtClean="0">
                <a:solidFill>
                  <a:srgbClr val="FFFF00"/>
                </a:solidFill>
                <a:latin typeface="Times New Roman" pitchFamily="18" charset="0"/>
                <a:cs typeface="Times New Roman" pitchFamily="18" charset="0"/>
              </a:rPr>
              <a:t> (AGROFORESTY) UYGULAMALARIDIR </a:t>
            </a:r>
            <a:r>
              <a:rPr lang="tr-TR" b="1" baseline="30000" dirty="0" smtClean="0">
                <a:latin typeface="Times New Roman" pitchFamily="18" charset="0"/>
                <a:cs typeface="Times New Roman" pitchFamily="18" charset="0"/>
              </a:rPr>
              <a:t>[15]</a:t>
            </a:r>
            <a:endParaRPr lang="tr-TR" b="1"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Resim 2" descr="C:\Users\PC-1\Desktop\ekosisres2.jpg"/>
          <p:cNvPicPr>
            <a:picLocks noChangeAspect="1" noChangeArrowheads="1"/>
          </p:cNvPicPr>
          <p:nvPr/>
        </p:nvPicPr>
        <p:blipFill>
          <a:blip r:embed="rId2" cstate="print"/>
          <a:srcRect/>
          <a:stretch>
            <a:fillRect/>
          </a:stretch>
        </p:blipFill>
        <p:spPr bwMode="auto">
          <a:xfrm>
            <a:off x="179512" y="620688"/>
            <a:ext cx="5040561" cy="4104455"/>
          </a:xfrm>
          <a:prstGeom prst="rect">
            <a:avLst/>
          </a:prstGeom>
          <a:noFill/>
          <a:ln w="9525">
            <a:noFill/>
            <a:miter lim="800000"/>
            <a:headEnd/>
            <a:tailEnd/>
          </a:ln>
        </p:spPr>
      </p:pic>
      <p:pic>
        <p:nvPicPr>
          <p:cNvPr id="1027" name="Resim 3" descr="C:\Users\PC-1\Desktop\ekosisSEK2.jpg"/>
          <p:cNvPicPr>
            <a:picLocks noChangeAspect="1" noChangeArrowheads="1"/>
          </p:cNvPicPr>
          <p:nvPr/>
        </p:nvPicPr>
        <p:blipFill>
          <a:blip r:embed="rId3" cstate="print"/>
          <a:srcRect t="1611" r="871" b="1611"/>
          <a:stretch>
            <a:fillRect/>
          </a:stretch>
        </p:blipFill>
        <p:spPr bwMode="auto">
          <a:xfrm>
            <a:off x="5220072" y="620688"/>
            <a:ext cx="3600400" cy="4104456"/>
          </a:xfrm>
          <a:prstGeom prst="rect">
            <a:avLst/>
          </a:prstGeom>
          <a:noFill/>
          <a:ln w="9525">
            <a:noFill/>
            <a:miter lim="800000"/>
            <a:headEnd/>
            <a:tailEnd/>
          </a:ln>
        </p:spPr>
      </p:pic>
      <p:sp>
        <p:nvSpPr>
          <p:cNvPr id="4" name="3 Metin kutusu"/>
          <p:cNvSpPr txBox="1"/>
          <p:nvPr/>
        </p:nvSpPr>
        <p:spPr>
          <a:xfrm>
            <a:off x="323528" y="0"/>
            <a:ext cx="8424936" cy="923330"/>
          </a:xfrm>
          <a:prstGeom prst="rect">
            <a:avLst/>
          </a:prstGeom>
          <a:noFill/>
        </p:spPr>
        <p:txBody>
          <a:bodyPr wrap="square" rtlCol="0">
            <a:spAutoFit/>
          </a:bodyPr>
          <a:lstStyle/>
          <a:p>
            <a:pPr algn="ctr"/>
            <a:r>
              <a:rPr lang="en-US" b="1" dirty="0" err="1" smtClean="0">
                <a:latin typeface="Times New Roman" pitchFamily="18" charset="0"/>
                <a:ea typeface="Tahoma" pitchFamily="34" charset="0"/>
                <a:cs typeface="Times New Roman" pitchFamily="18" charset="0"/>
              </a:rPr>
              <a:t>FAO’ya</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bağlı</a:t>
            </a:r>
            <a:r>
              <a:rPr lang="en-US" b="1" dirty="0" smtClean="0">
                <a:latin typeface="Times New Roman" pitchFamily="18" charset="0"/>
                <a:ea typeface="Tahoma" pitchFamily="34" charset="0"/>
                <a:cs typeface="Times New Roman" pitchFamily="18" charset="0"/>
              </a:rPr>
              <a:t> IPM (</a:t>
            </a:r>
            <a:r>
              <a:rPr lang="en-US" b="1" dirty="0" err="1" smtClean="0">
                <a:latin typeface="Times New Roman" pitchFamily="18" charset="0"/>
                <a:ea typeface="Tahoma" pitchFamily="34" charset="0"/>
                <a:cs typeface="Times New Roman" pitchFamily="18" charset="0"/>
              </a:rPr>
              <a:t>Uluslararası</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Bitki</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Zararlısı</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Yönetimi</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uzmanları</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tarafından</a:t>
            </a:r>
            <a:r>
              <a:rPr lang="en-US" b="1" dirty="0" smtClean="0">
                <a:latin typeface="Times New Roman" pitchFamily="18" charset="0"/>
                <a:ea typeface="Tahoma" pitchFamily="34" charset="0"/>
                <a:cs typeface="Times New Roman" pitchFamily="18" charset="0"/>
              </a:rPr>
              <a:t>, 2001-2004 </a:t>
            </a:r>
            <a:r>
              <a:rPr lang="en-US" b="1" dirty="0" err="1" smtClean="0">
                <a:latin typeface="Times New Roman" pitchFamily="18" charset="0"/>
                <a:ea typeface="Tahoma" pitchFamily="34" charset="0"/>
                <a:cs typeface="Times New Roman" pitchFamily="18" charset="0"/>
              </a:rPr>
              <a:t>yılları</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arasında</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Vietnam'lı</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çay</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üreticilerinin</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eğitimi</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için</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hazırlanmış</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olan</a:t>
            </a: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rehber</a:t>
            </a:r>
            <a:r>
              <a:rPr lang="tr-TR" b="1" dirty="0" smtClean="0">
                <a:latin typeface="Times New Roman" pitchFamily="18" charset="0"/>
                <a:ea typeface="Tahoma" pitchFamily="34" charset="0"/>
                <a:cs typeface="Times New Roman" pitchFamily="18" charset="0"/>
              </a:rPr>
              <a:t>den</a:t>
            </a:r>
            <a:endParaRPr lang="tr-TR" b="1" dirty="0">
              <a:latin typeface="Times New Roman" pitchFamily="18" charset="0"/>
              <a:ea typeface="Tahoma" pitchFamily="34" charset="0"/>
              <a:cs typeface="Times New Roman" pitchFamily="18" charset="0"/>
            </a:endParaRPr>
          </a:p>
        </p:txBody>
      </p:sp>
      <p:sp>
        <p:nvSpPr>
          <p:cNvPr id="5" name="4 Dikdörtgen"/>
          <p:cNvSpPr/>
          <p:nvPr/>
        </p:nvSpPr>
        <p:spPr>
          <a:xfrm>
            <a:off x="179512" y="4725144"/>
            <a:ext cx="8784976" cy="2185214"/>
          </a:xfrm>
          <a:prstGeom prst="rect">
            <a:avLst/>
          </a:prstGeom>
        </p:spPr>
        <p:txBody>
          <a:bodyPr wrap="square">
            <a:spAutoFit/>
          </a:bodyPr>
          <a:lstStyle/>
          <a:p>
            <a:pPr algn="just"/>
            <a:r>
              <a:rPr lang="tr-TR" sz="1700" b="1" dirty="0" smtClean="0">
                <a:latin typeface="Times New Roman" pitchFamily="18" charset="0"/>
                <a:cs typeface="Times New Roman" pitchFamily="18" charset="0"/>
              </a:rPr>
              <a:t>Sri Lanka Çay Araştırma Enstitüsü tarafından 2010 yılında yayınlanan ve aynı yıl Sri Lanka’da Sri </a:t>
            </a:r>
            <a:r>
              <a:rPr lang="tr-TR" sz="1700" b="1" dirty="0" err="1" smtClean="0">
                <a:latin typeface="Times New Roman" pitchFamily="18" charset="0"/>
                <a:cs typeface="Times New Roman" pitchFamily="18" charset="0"/>
              </a:rPr>
              <a:t>Jayewardenepura</a:t>
            </a:r>
            <a:r>
              <a:rPr lang="tr-TR" sz="1700" b="1" dirty="0" smtClean="0">
                <a:latin typeface="Times New Roman" pitchFamily="18" charset="0"/>
                <a:cs typeface="Times New Roman" pitchFamily="18" charset="0"/>
              </a:rPr>
              <a:t> Üniversitesi Orman ve Çevre Bölümü tarafından düzenlenen “</a:t>
            </a:r>
            <a:r>
              <a:rPr lang="tr-TR" sz="1700" b="1" i="1" dirty="0" smtClean="0">
                <a:latin typeface="Times New Roman" pitchFamily="18" charset="0"/>
                <a:cs typeface="Times New Roman" pitchFamily="18" charset="0"/>
              </a:rPr>
              <a:t>2010 Uluslar Arası Orman Ve Çevre Uygulamaları Sempozyumu’nda</a:t>
            </a:r>
            <a:r>
              <a:rPr lang="tr-TR" sz="1700" b="1" dirty="0" smtClean="0">
                <a:latin typeface="Times New Roman" pitchFamily="18" charset="0"/>
                <a:cs typeface="Times New Roman" pitchFamily="18" charset="0"/>
              </a:rPr>
              <a:t>” sunulan “</a:t>
            </a:r>
            <a:r>
              <a:rPr lang="tr-TR" sz="1700" b="1" dirty="0" smtClean="0">
                <a:solidFill>
                  <a:srgbClr val="FFFF00"/>
                </a:solidFill>
                <a:latin typeface="Times New Roman" pitchFamily="18" charset="0"/>
                <a:cs typeface="Times New Roman" pitchFamily="18" charset="0"/>
              </a:rPr>
              <a:t>Sri Lanka’nın Kıyıdan Uzak Bölgelerindeki Çay Plantasyon Ekosisteminde </a:t>
            </a:r>
            <a:r>
              <a:rPr lang="tr-TR" sz="1700" b="1" dirty="0" err="1" smtClean="0">
                <a:solidFill>
                  <a:srgbClr val="FFFF00"/>
                </a:solidFill>
                <a:latin typeface="Times New Roman" pitchFamily="18" charset="0"/>
                <a:cs typeface="Times New Roman" pitchFamily="18" charset="0"/>
              </a:rPr>
              <a:t>Avifaunal</a:t>
            </a:r>
            <a:r>
              <a:rPr lang="tr-TR" sz="1700" b="1" dirty="0" smtClean="0">
                <a:solidFill>
                  <a:srgbClr val="FFFF00"/>
                </a:solidFill>
                <a:latin typeface="Times New Roman" pitchFamily="18" charset="0"/>
                <a:cs typeface="Times New Roman" pitchFamily="18" charset="0"/>
              </a:rPr>
              <a:t> Çeşitlilik</a:t>
            </a:r>
            <a:r>
              <a:rPr lang="tr-TR" sz="1700" b="1" dirty="0" smtClean="0">
                <a:latin typeface="Times New Roman" pitchFamily="18" charset="0"/>
                <a:cs typeface="Times New Roman" pitchFamily="18" charset="0"/>
              </a:rPr>
              <a:t>” isimli çalışmada; bölgenin ekvator kuşağında olması nedeniyle çay tarımı yapılan alanlarda, gölge amaçlı kullanılan orman ağaçlarının çay bitkisi ile oluşturduğu birlikteliğinin kuş çeşitliliğini sadece çay veya sadece orman varlığı olan alanlarla kıyaslandığında önemli oranda arttırdığını göstermiştir. </a:t>
            </a:r>
            <a:r>
              <a:rPr lang="tr-TR" sz="1700" b="1" baseline="30000" dirty="0" smtClean="0">
                <a:latin typeface="Times New Roman" pitchFamily="18" charset="0"/>
                <a:cs typeface="Times New Roman" pitchFamily="18" charset="0"/>
              </a:rPr>
              <a:t>[9]</a:t>
            </a:r>
            <a:endParaRPr lang="tr-TR" sz="1700" b="1"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5 Resim" descr="IMG_3643.jpg"/>
          <p:cNvPicPr>
            <a:picLocks noChangeAspect="1" noChangeArrowheads="1"/>
          </p:cNvPicPr>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
        <p:nvSpPr>
          <p:cNvPr id="3" name="2 Metin kutusu"/>
          <p:cNvSpPr txBox="1"/>
          <p:nvPr/>
        </p:nvSpPr>
        <p:spPr>
          <a:xfrm>
            <a:off x="323528" y="0"/>
            <a:ext cx="8424936" cy="707886"/>
          </a:xfrm>
          <a:prstGeom prst="rect">
            <a:avLst/>
          </a:prstGeom>
          <a:noFill/>
        </p:spPr>
        <p:txBody>
          <a:bodyPr wrap="square" rtlCol="0">
            <a:spAutoFit/>
          </a:bodyPr>
          <a:lstStyle/>
          <a:p>
            <a:pPr algn="ctr"/>
            <a:r>
              <a:rPr lang="tr-TR" sz="2000" dirty="0" smtClean="0"/>
              <a:t>Güney Hindistan’da Yağmur Ormanları kuşağı içinde yer alan, </a:t>
            </a:r>
            <a:r>
              <a:rPr lang="tr-TR" sz="2000" dirty="0" err="1" smtClean="0"/>
              <a:t>Bangalore</a:t>
            </a:r>
            <a:r>
              <a:rPr lang="tr-TR" sz="2000" dirty="0" smtClean="0"/>
              <a:t> nehir ekosisteminde ki  organik çay plantasyonlarından bir görünüm … </a:t>
            </a:r>
            <a:r>
              <a:rPr lang="tr-TR" dirty="0" smtClean="0"/>
              <a:t>   </a:t>
            </a:r>
            <a:endParaRPr lang="tr-TR" dirty="0"/>
          </a:p>
        </p:txBody>
      </p:sp>
      <p:pic>
        <p:nvPicPr>
          <p:cNvPr id="4" name="3 Resim" descr="innewzzz.gif"/>
          <p:cNvPicPr>
            <a:picLocks noChangeAspect="1"/>
          </p:cNvPicPr>
          <p:nvPr/>
        </p:nvPicPr>
        <p:blipFill>
          <a:blip r:embed="rId3" cstate="print"/>
          <a:stretch>
            <a:fillRect/>
          </a:stretch>
        </p:blipFill>
        <p:spPr>
          <a:xfrm>
            <a:off x="0" y="692697"/>
            <a:ext cx="1187624" cy="15121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9 Resim" descr="sri lanka.jpg"/>
          <p:cNvPicPr>
            <a:picLocks noChangeAspect="1" noChangeArrowheads="1"/>
          </p:cNvPicPr>
          <p:nvPr/>
        </p:nvPicPr>
        <p:blipFill>
          <a:blip r:embed="rId2" cstate="print"/>
          <a:srcRect l="739" t="2138" r="739" b="1068"/>
          <a:stretch>
            <a:fillRect/>
          </a:stretch>
        </p:blipFill>
        <p:spPr bwMode="auto">
          <a:xfrm>
            <a:off x="0" y="1052735"/>
            <a:ext cx="9144000" cy="5822165"/>
          </a:xfrm>
          <a:prstGeom prst="rect">
            <a:avLst/>
          </a:prstGeom>
          <a:noFill/>
          <a:ln w="9525">
            <a:noFill/>
            <a:miter lim="800000"/>
            <a:headEnd/>
            <a:tailEnd/>
          </a:ln>
        </p:spPr>
      </p:pic>
      <p:sp>
        <p:nvSpPr>
          <p:cNvPr id="3" name="2 Metin kutusu"/>
          <p:cNvSpPr txBox="1"/>
          <p:nvPr/>
        </p:nvSpPr>
        <p:spPr>
          <a:xfrm>
            <a:off x="323528" y="188640"/>
            <a:ext cx="8424936" cy="707886"/>
          </a:xfrm>
          <a:prstGeom prst="rect">
            <a:avLst/>
          </a:prstGeom>
          <a:noFill/>
        </p:spPr>
        <p:txBody>
          <a:bodyPr wrap="square" rtlCol="0">
            <a:spAutoFit/>
          </a:bodyPr>
          <a:lstStyle/>
          <a:p>
            <a:pPr algn="ctr"/>
            <a:r>
              <a:rPr lang="tr-TR" sz="2000" dirty="0" smtClean="0"/>
              <a:t>Güney Hindistan’da Yağmur Ormanları kuşağı içinde yer alan orman ekosistemi ve organik çay plantasyonlarından bir görünüm …  </a:t>
            </a:r>
            <a:r>
              <a:rPr lang="tr-TR" dirty="0" smtClean="0"/>
              <a:t>   </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TotalTime>
  <Words>1395</Words>
  <Application>Microsoft Office PowerPoint</Application>
  <PresentationFormat>Ekran Gösterisi (4:3)</PresentationFormat>
  <Paragraphs>79</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Akış</vt:lpstr>
      <vt:lpstr>FIRTINA VADİSİ EKOSİSTEMİNE ÇAY TARIMININ ETKİLERİ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FIRTINA VADİSİ EKOSİSTEMİNE ÇAY TARIMININ ETKİLERİ</dc:title>
  <dc:creator>PC-1</dc:creator>
  <cp:lastModifiedBy>DemetAilesi</cp:lastModifiedBy>
  <cp:revision>106</cp:revision>
  <dcterms:created xsi:type="dcterms:W3CDTF">2013-04-09T20:10:56Z</dcterms:created>
  <dcterms:modified xsi:type="dcterms:W3CDTF">2013-08-12T20:21:42Z</dcterms:modified>
</cp:coreProperties>
</file>